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96" r:id="rId2"/>
    <p:sldId id="298" r:id="rId3"/>
    <p:sldId id="295" r:id="rId4"/>
    <p:sldId id="30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99" r:id="rId18"/>
    <p:sldId id="271" r:id="rId19"/>
    <p:sldId id="306" r:id="rId20"/>
    <p:sldId id="272" r:id="rId21"/>
    <p:sldId id="273" r:id="rId22"/>
    <p:sldId id="292" r:id="rId23"/>
    <p:sldId id="275" r:id="rId24"/>
    <p:sldId id="276" r:id="rId25"/>
    <p:sldId id="300" r:id="rId26"/>
    <p:sldId id="291" r:id="rId27"/>
    <p:sldId id="301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9" r:id="rId38"/>
    <p:sldId id="290" r:id="rId39"/>
    <p:sldId id="302" r:id="rId40"/>
    <p:sldId id="303" r:id="rId41"/>
    <p:sldId id="304" r:id="rId42"/>
    <p:sldId id="305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1.wmf"/><Relationship Id="rId1" Type="http://schemas.openxmlformats.org/officeDocument/2006/relationships/image" Target="../media/image24.wmf"/><Relationship Id="rId5" Type="http://schemas.openxmlformats.org/officeDocument/2006/relationships/image" Target="../media/image26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4" Type="http://schemas.openxmlformats.org/officeDocument/2006/relationships/image" Target="../media/image73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BDF2C-D48A-4547-9D33-BC67B12A2C06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A5C3E-697C-4B48-86CA-5C647E4A4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A5C3E-697C-4B48-86CA-5C647E4A416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B8E1A-3AA5-4561-8614-EDE0924D2A9C}" type="datetimeFigureOut">
              <a:rPr lang="en-US" smtClean="0"/>
              <a:pPr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91B91-E5B8-404C-8C8C-3B8BA900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6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67.bin"/><Relationship Id="rId4" Type="http://schemas.openxmlformats.org/officeDocument/2006/relationships/oleObject" Target="../embeddings/oleObject6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68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7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dirty="0" smtClean="0"/>
              <a:t>MULTICOLLINEARITY</a:t>
            </a:r>
          </a:p>
          <a:p>
            <a:pPr marL="0" indent="0">
              <a:buNone/>
            </a:pPr>
            <a:r>
              <a:rPr lang="en-US" sz="2400" b="1" dirty="0" err="1" smtClean="0"/>
              <a:t>Salah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asumsi</a:t>
            </a:r>
            <a:r>
              <a:rPr lang="en-US" sz="2400" b="1" dirty="0" smtClean="0"/>
              <a:t> model </a:t>
            </a:r>
            <a:r>
              <a:rPr lang="en-US" sz="2400" b="1" dirty="0" err="1" smtClean="0"/>
              <a:t>regresi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berganda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tidak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hubungan</a:t>
            </a:r>
            <a:r>
              <a:rPr lang="en-US" sz="2400" b="1" dirty="0" smtClean="0"/>
              <a:t> linier </a:t>
            </a:r>
            <a:r>
              <a:rPr lang="en-US" sz="2400" b="1" dirty="0" err="1" smtClean="0"/>
              <a:t>antar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peubah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bebas</a:t>
            </a:r>
            <a:r>
              <a:rPr lang="en-US" sz="2400" b="1" dirty="0" smtClean="0"/>
              <a:t>. 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ilustrasi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bagaimana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jika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terjadi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hubungan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sempurna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antara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dua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peubah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model.   </a:t>
            </a:r>
            <a:r>
              <a:rPr lang="en-US" sz="2400" b="1" dirty="0" err="1" smtClean="0"/>
              <a:t>Misalkan</a:t>
            </a:r>
            <a:r>
              <a:rPr lang="en-US" sz="2400" b="1" dirty="0" smtClean="0"/>
              <a:t> model </a:t>
            </a:r>
            <a:r>
              <a:rPr lang="en-US" sz="2400" b="1" dirty="0" err="1" smtClean="0"/>
              <a:t>regresi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berganda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sbb</a:t>
            </a:r>
            <a:r>
              <a:rPr lang="en-US" sz="2400" b="1" dirty="0" smtClean="0"/>
              <a:t>:</a:t>
            </a:r>
          </a:p>
          <a:p>
            <a:pPr marL="0" indent="0">
              <a:spcAft>
                <a:spcPts val="600"/>
              </a:spcAft>
              <a:buNone/>
            </a:pPr>
            <a:endParaRPr lang="en-US" sz="240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 err="1" smtClean="0"/>
              <a:t>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mana</a:t>
            </a:r>
            <a:r>
              <a:rPr lang="en-US" sz="2400" b="1" dirty="0" smtClean="0"/>
              <a:t> Y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konsumsi</a:t>
            </a:r>
            <a:r>
              <a:rPr lang="en-US" sz="2400" b="1" dirty="0" smtClean="0"/>
              <a:t>, X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pendapatan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X</a:t>
            </a:r>
            <a:r>
              <a:rPr lang="en-US" sz="2400" b="1" baseline="-25000" dirty="0" smtClean="0"/>
              <a:t>2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kekayaan</a:t>
            </a:r>
            <a:r>
              <a:rPr lang="en-US" sz="2400" b="1" dirty="0" smtClean="0"/>
              <a:t>. Di </a:t>
            </a:r>
            <a:r>
              <a:rPr lang="en-US" sz="2400" b="1" dirty="0" err="1" smtClean="0"/>
              <a:t>samping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juga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diketahui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bahwa</a:t>
            </a:r>
            <a:r>
              <a:rPr lang="en-US" sz="2400" b="1" dirty="0" smtClean="0"/>
              <a:t> X</a:t>
            </a:r>
            <a:r>
              <a:rPr lang="en-US" sz="2400" b="1" baseline="-25000" dirty="0" smtClean="0"/>
              <a:t>2 </a:t>
            </a:r>
            <a:r>
              <a:rPr lang="en-US" sz="2400" b="1" dirty="0" smtClean="0"/>
              <a:t>=kX</a:t>
            </a:r>
            <a:r>
              <a:rPr lang="en-US" sz="2400" b="1" baseline="-25000" dirty="0" smtClean="0"/>
              <a:t>1</a:t>
            </a:r>
          </a:p>
          <a:p>
            <a:pPr marL="0" indent="0">
              <a:buNone/>
            </a:pPr>
            <a:endParaRPr lang="en-US" sz="2400" b="1" baseline="-25000" dirty="0"/>
          </a:p>
          <a:p>
            <a:pPr marL="0" indent="0">
              <a:buNone/>
            </a:pPr>
            <a:r>
              <a:rPr lang="en-US" sz="2400" b="1" baseline="-25000" dirty="0" smtClean="0"/>
              <a:t>                                                                                                                                           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err="1" smtClean="0"/>
              <a:t>Jika</a:t>
            </a:r>
            <a:r>
              <a:rPr lang="en-US" sz="2400" b="1" dirty="0" smtClean="0"/>
              <a:t> X</a:t>
            </a:r>
            <a:r>
              <a:rPr lang="en-US" sz="2400" b="1" baseline="-25000" dirty="0" smtClean="0"/>
              <a:t>2 </a:t>
            </a:r>
            <a:r>
              <a:rPr lang="en-US" sz="2400" b="1" dirty="0" smtClean="0"/>
              <a:t>=kX</a:t>
            </a:r>
            <a:r>
              <a:rPr lang="en-US" sz="2400" b="1" baseline="-25000" dirty="0" smtClean="0"/>
              <a:t>1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maka</a:t>
            </a:r>
            <a:endParaRPr lang="en-US" sz="2400" b="1" dirty="0" smtClean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spcAft>
                <a:spcPts val="600"/>
              </a:spcAft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err="1" smtClean="0"/>
              <a:t>Jika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terjadi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multikolinier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sempurna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koef</a:t>
            </a:r>
            <a:r>
              <a:rPr lang="en-US" sz="2400" b="1" dirty="0" smtClean="0"/>
              <a:t> b </a:t>
            </a:r>
            <a:r>
              <a:rPr lang="en-US" sz="2400" b="1" dirty="0" err="1" smtClean="0"/>
              <a:t>tidak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dapat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dihitung</a:t>
            </a:r>
            <a:endParaRPr lang="en-US" sz="24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57488" y="2143116"/>
          <a:ext cx="2928958" cy="585792"/>
        </p:xfrm>
        <a:graphic>
          <a:graphicData uri="http://schemas.openxmlformats.org/presentationml/2006/ole">
            <p:oleObj spid="_x0000_s84994" name="Equation" r:id="rId4" imgW="120636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09032" y="3500438"/>
          <a:ext cx="4306108" cy="885828"/>
        </p:xfrm>
        <a:graphic>
          <a:graphicData uri="http://schemas.openxmlformats.org/presentationml/2006/ole">
            <p:oleObj spid="_x0000_s84995" name="Equation" r:id="rId5" imgW="2222280" imgH="4572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011363" y="4572008"/>
          <a:ext cx="5141912" cy="885825"/>
        </p:xfrm>
        <a:graphic>
          <a:graphicData uri="http://schemas.openxmlformats.org/presentationml/2006/ole">
            <p:oleObj spid="_x0000_s84996" name="Equation" r:id="rId6" imgW="26542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heteroskedastisitas</a:t>
            </a:r>
            <a:r>
              <a:rPr lang="en-US" sz="2400" dirty="0" smtClean="0"/>
              <a:t>,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parameter </a:t>
            </a:r>
            <a:r>
              <a:rPr lang="en-US" sz="2400" dirty="0" err="1" smtClean="0"/>
              <a:t>koefisien</a:t>
            </a:r>
            <a:r>
              <a:rPr lang="en-US" sz="2400" dirty="0" smtClean="0"/>
              <a:t> 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dan</a:t>
            </a:r>
            <a:r>
              <a:rPr lang="en-US" sz="2400" dirty="0" smtClean="0"/>
              <a:t>  </a:t>
            </a:r>
            <a:r>
              <a:rPr lang="en-US" sz="2400" dirty="0" err="1" smtClean="0"/>
              <a:t>ragamnya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: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</a:t>
            </a:r>
            <a:r>
              <a:rPr lang="en-US" sz="2400" dirty="0" err="1" smtClean="0"/>
              <a:t>ragam</a:t>
            </a:r>
            <a:r>
              <a:rPr lang="en-US" sz="2400" dirty="0" smtClean="0"/>
              <a:t> yang </a:t>
            </a:r>
            <a:r>
              <a:rPr lang="en-US" sz="2400" dirty="0" err="1" smtClean="0"/>
              <a:t>konsis</a:t>
            </a:r>
            <a:r>
              <a:rPr lang="en-US" sz="2400" dirty="0" smtClean="0"/>
              <a:t>-ten 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menggantikan</a:t>
            </a:r>
            <a:r>
              <a:rPr lang="en-US" sz="2400" dirty="0" smtClean="0"/>
              <a:t> </a:t>
            </a:r>
            <a:r>
              <a:rPr lang="el-GR" sz="2400" dirty="0" smtClean="0">
                <a:latin typeface="Cambria Math"/>
                <a:ea typeface="Cambria Math"/>
              </a:rPr>
              <a:t>σ</a:t>
            </a:r>
            <a:r>
              <a:rPr lang="en-US" sz="2400" baseline="-25000" dirty="0" smtClean="0">
                <a:latin typeface="Cambria Math"/>
                <a:ea typeface="Cambria Math"/>
              </a:rPr>
              <a:t>i</a:t>
            </a:r>
            <a:r>
              <a:rPr lang="en-US" sz="2400" baseline="30000" dirty="0" smtClean="0">
                <a:latin typeface="Cambria Math"/>
                <a:ea typeface="Cambria Math"/>
              </a:rPr>
              <a:t>2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kuadrat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dari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masing-masing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sisaan</a:t>
            </a:r>
            <a:r>
              <a:rPr lang="en-US" sz="2400" dirty="0" smtClean="0">
                <a:latin typeface="Cambria Math"/>
                <a:ea typeface="Cambria Math"/>
              </a:rPr>
              <a:t> (residual)  model </a:t>
            </a:r>
            <a:r>
              <a:rPr lang="en-US" sz="2400" dirty="0" err="1" smtClean="0">
                <a:latin typeface="Cambria Math"/>
                <a:ea typeface="Cambria Math"/>
              </a:rPr>
              <a:t>regresi</a:t>
            </a:r>
            <a:r>
              <a:rPr lang="en-US" sz="2400" dirty="0" smtClean="0">
                <a:latin typeface="Cambria Math"/>
                <a:ea typeface="Cambria Math"/>
              </a:rPr>
              <a:t> 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14479" y="1000108"/>
          <a:ext cx="4115408" cy="1500198"/>
        </p:xfrm>
        <a:graphic>
          <a:graphicData uri="http://schemas.openxmlformats.org/presentationml/2006/ole">
            <p:oleObj spid="_x0000_s23554" name="Equation" r:id="rId4" imgW="2577960" imgH="93960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2830512" y="3071810"/>
          <a:ext cx="2243305" cy="1785950"/>
        </p:xfrm>
        <a:graphic>
          <a:graphicData uri="http://schemas.openxmlformats.org/presentationml/2006/ole">
            <p:oleObj spid="_x0000_s23556" name="Equation" r:id="rId5" imgW="118080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l-GR" sz="2400" dirty="0" smtClean="0">
                <a:latin typeface="Cambria Math"/>
                <a:ea typeface="Cambria Math"/>
              </a:rPr>
              <a:t>σ</a:t>
            </a:r>
            <a:r>
              <a:rPr lang="en-US" sz="2400" baseline="-25000" dirty="0" smtClean="0">
                <a:latin typeface="Cambria Math"/>
                <a:ea typeface="Cambria Math"/>
              </a:rPr>
              <a:t>i</a:t>
            </a:r>
            <a:r>
              <a:rPr lang="en-US" sz="2400" baseline="30000" dirty="0" smtClean="0">
                <a:latin typeface="Cambria Math"/>
                <a:ea typeface="Cambria Math"/>
              </a:rPr>
              <a:t>2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smtClean="0"/>
              <a:t>=</a:t>
            </a:r>
            <a:r>
              <a:rPr lang="el-GR" sz="2400" dirty="0" smtClean="0">
                <a:latin typeface="Cambria Math"/>
                <a:ea typeface="Cambria Math"/>
              </a:rPr>
              <a:t> σ</a:t>
            </a:r>
            <a:r>
              <a:rPr lang="en-US" sz="2400" baseline="30000" dirty="0" smtClean="0">
                <a:latin typeface="Cambria Math"/>
                <a:ea typeface="Cambria Math"/>
              </a:rPr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,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konstanta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800" dirty="0" smtClean="0"/>
              <a:t>Cara </a:t>
            </a:r>
            <a:r>
              <a:rPr lang="en-US" sz="2800" dirty="0" err="1" smtClean="0"/>
              <a:t>Mendeteksi</a:t>
            </a:r>
            <a:r>
              <a:rPr lang="en-US" sz="2800" dirty="0" smtClean="0"/>
              <a:t> </a:t>
            </a:r>
            <a:r>
              <a:rPr lang="en-US" sz="2800" dirty="0" err="1" smtClean="0"/>
              <a:t>Heteoskedastisitas</a:t>
            </a:r>
            <a:endParaRPr lang="en-US" sz="2800" dirty="0" smtClean="0"/>
          </a:p>
          <a:p>
            <a:pPr marL="457200" indent="-457200">
              <a:buAutoNum type="arabicParenBoth"/>
            </a:pP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rank Spearman :</a:t>
            </a:r>
          </a:p>
          <a:p>
            <a:pPr marL="720000" indent="-457200">
              <a:buNone/>
            </a:pPr>
            <a:r>
              <a:rPr lang="en-US" sz="2400" dirty="0" smtClean="0"/>
              <a:t> a. </a:t>
            </a:r>
            <a:r>
              <a:rPr lang="en-US" sz="2400" dirty="0" err="1" smtClean="0"/>
              <a:t>Meregresikan</a:t>
            </a:r>
            <a:r>
              <a:rPr lang="en-US" sz="2400" dirty="0" smtClean="0"/>
              <a:t> Y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X, 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(e)</a:t>
            </a:r>
          </a:p>
          <a:p>
            <a:pPr marL="720000" indent="-360000">
              <a:buNone/>
            </a:pPr>
            <a:r>
              <a:rPr lang="en-US" sz="2400" dirty="0" smtClean="0"/>
              <a:t>b.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(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memperhatikan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tanda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X </a:t>
            </a:r>
            <a:r>
              <a:rPr lang="en-US" sz="2400" dirty="0" err="1" smtClean="0"/>
              <a:t>diurutkan</a:t>
            </a:r>
            <a:r>
              <a:rPr lang="en-US" sz="2400" dirty="0" smtClean="0"/>
              <a:t>  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terkecil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terbesar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sebaliknya</a:t>
            </a:r>
            <a:r>
              <a:rPr lang="en-US" sz="2400" dirty="0" smtClean="0"/>
              <a:t>.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rank  Spearman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rumus</a:t>
            </a:r>
            <a:r>
              <a:rPr lang="en-US" sz="2400" dirty="0" smtClean="0"/>
              <a:t> :</a:t>
            </a:r>
          </a:p>
          <a:p>
            <a:pPr marL="457200" indent="-493200">
              <a:buNone/>
            </a:pPr>
            <a:endParaRPr lang="en-US" sz="2400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554414" y="1071564"/>
          <a:ext cx="7732362" cy="1928808"/>
        </p:xfrm>
        <a:graphic>
          <a:graphicData uri="http://schemas.openxmlformats.org/presentationml/2006/ole">
            <p:oleObj spid="_x0000_s24578" name="Equation" r:id="rId4" imgW="377172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/>
          </a:p>
          <a:p>
            <a:pPr>
              <a:spcAft>
                <a:spcPts val="600"/>
              </a:spcAft>
              <a:buNone/>
            </a:pPr>
            <a:endParaRPr lang="en-US" sz="2400" dirty="0" smtClean="0"/>
          </a:p>
          <a:p>
            <a:pPr marL="720000" indent="0">
              <a:spcAft>
                <a:spcPts val="1200"/>
              </a:spcAft>
              <a:buNone/>
            </a:pP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 ranks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X </a:t>
            </a:r>
            <a:r>
              <a:rPr lang="en-US" sz="2400" dirty="0" err="1" smtClean="0"/>
              <a:t>dan</a:t>
            </a:r>
            <a:r>
              <a:rPr lang="en-US" sz="2400" dirty="0" smtClean="0"/>
              <a:t> error. 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koefisien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heretoskedastisitas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(2) </a:t>
            </a: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Glejser</a:t>
            </a:r>
            <a:endParaRPr lang="en-US" sz="2400" dirty="0" smtClean="0"/>
          </a:p>
          <a:p>
            <a:pPr marL="817200" indent="-457200">
              <a:buAutoNum type="alphaLcPeriod"/>
            </a:pPr>
            <a:r>
              <a:rPr lang="en-US" sz="2400" dirty="0" err="1" smtClean="0"/>
              <a:t>Meregresikan</a:t>
            </a:r>
            <a:r>
              <a:rPr lang="en-US" sz="2400" dirty="0" smtClean="0"/>
              <a:t> Y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X,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diperoeleh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(e).</a:t>
            </a:r>
          </a:p>
          <a:p>
            <a:pPr marL="817200" indent="-457200">
              <a:buAutoNum type="alphaLcPeriod"/>
            </a:pPr>
            <a:r>
              <a:rPr lang="en-US" sz="2400" dirty="0" err="1" smtClean="0"/>
              <a:t>Meregresikan</a:t>
            </a:r>
            <a:r>
              <a:rPr lang="en-US" sz="2400" dirty="0" smtClean="0"/>
              <a:t> </a:t>
            </a:r>
            <a:r>
              <a:rPr lang="en-US" sz="2400" dirty="0" err="1" smtClean="0"/>
              <a:t>niali</a:t>
            </a:r>
            <a:r>
              <a:rPr lang="en-US" sz="2400" dirty="0" smtClean="0"/>
              <a:t> </a:t>
            </a:r>
            <a:r>
              <a:rPr lang="en-US" sz="2400" dirty="0" err="1" smtClean="0"/>
              <a:t>absolut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X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model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817200" indent="-457200">
              <a:buAutoNum type="alphaLcPeriod"/>
            </a:pPr>
            <a:endParaRPr lang="en-US" sz="2400" dirty="0" smtClean="0"/>
          </a:p>
          <a:p>
            <a:pPr marL="817200" indent="-457200">
              <a:buNone/>
            </a:pPr>
            <a:endParaRPr lang="en-US" sz="2400" dirty="0" smtClean="0"/>
          </a:p>
          <a:p>
            <a:pPr marL="817200" indent="-45720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(3)</a:t>
            </a: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Breusch</a:t>
            </a:r>
            <a:r>
              <a:rPr lang="en-US" sz="2400" dirty="0" smtClean="0"/>
              <a:t>-Pagan</a:t>
            </a:r>
          </a:p>
          <a:p>
            <a:pPr marL="0" indent="0">
              <a:buNone/>
            </a:pPr>
            <a:r>
              <a:rPr lang="en-US" sz="2400" dirty="0" smtClean="0"/>
              <a:t>(4) </a:t>
            </a: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Golfeld-Quandt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(5) White test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28926" y="357166"/>
          <a:ext cx="2381266" cy="1071570"/>
        </p:xfrm>
        <a:graphic>
          <a:graphicData uri="http://schemas.openxmlformats.org/presentationml/2006/ole">
            <p:oleObj spid="_x0000_s25602" name="Equation" r:id="rId4" imgW="1015920" imgH="457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52824" y="4071942"/>
          <a:ext cx="2690812" cy="1357322"/>
        </p:xfrm>
        <a:graphic>
          <a:graphicData uri="http://schemas.openxmlformats.org/presentationml/2006/ole">
            <p:oleObj spid="_x0000_s25603" name="Equation" r:id="rId5" imgW="1434960" imgH="698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Cara </a:t>
            </a:r>
            <a:r>
              <a:rPr lang="en-US" sz="2800" dirty="0" err="1" smtClean="0"/>
              <a:t>Mengatasi</a:t>
            </a:r>
            <a:r>
              <a:rPr lang="en-US" sz="2800" dirty="0" smtClean="0"/>
              <a:t> </a:t>
            </a:r>
            <a:r>
              <a:rPr lang="en-US" sz="2800" dirty="0" err="1" smtClean="0"/>
              <a:t>Heteroskedastisitas</a:t>
            </a:r>
            <a:endParaRPr lang="en-US" sz="2800" dirty="0" smtClean="0"/>
          </a:p>
          <a:p>
            <a:pPr marL="360000" indent="-457200">
              <a:buAutoNum type="arabicParenBoth"/>
            </a:pPr>
            <a:r>
              <a:rPr lang="en-US" sz="2400" dirty="0" err="1" smtClean="0"/>
              <a:t>Kadang-kadang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menstransfortasi</a:t>
            </a:r>
            <a:r>
              <a:rPr lang="en-US" sz="2400" dirty="0" smtClean="0"/>
              <a:t> data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logaritma</a:t>
            </a:r>
            <a:r>
              <a:rPr lang="en-US" sz="2400" dirty="0" smtClean="0"/>
              <a:t>.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kadang</a:t>
            </a:r>
            <a:r>
              <a:rPr lang="en-US" sz="2400" dirty="0" smtClean="0"/>
              <a:t> </a:t>
            </a:r>
            <a:r>
              <a:rPr lang="en-US" sz="2400" dirty="0" err="1" smtClean="0"/>
              <a:t>kala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,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multikolinier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spurious correlation</a:t>
            </a:r>
          </a:p>
          <a:p>
            <a:pPr marL="360000" indent="-457200">
              <a:buAutoNum type="arabicParenBoth"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ragam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,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menduga</a:t>
            </a:r>
            <a:r>
              <a:rPr lang="en-US" sz="2400" dirty="0" smtClean="0"/>
              <a:t> parameter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Kuadrat</a:t>
            </a:r>
            <a:r>
              <a:rPr lang="en-US" sz="2400" dirty="0" smtClean="0"/>
              <a:t> </a:t>
            </a:r>
            <a:r>
              <a:rPr lang="en-US" sz="2400" dirty="0" err="1" smtClean="0"/>
              <a:t>Terkecil</a:t>
            </a:r>
            <a:r>
              <a:rPr lang="en-US" sz="2400" dirty="0" smtClean="0"/>
              <a:t> </a:t>
            </a:r>
            <a:r>
              <a:rPr lang="en-US" sz="2400" dirty="0" err="1" smtClean="0"/>
              <a:t>Terboboti</a:t>
            </a:r>
            <a:r>
              <a:rPr lang="en-US" sz="2400" dirty="0" smtClean="0"/>
              <a:t> (WLS=weighted least square)</a:t>
            </a:r>
            <a:r>
              <a:rPr lang="en-US" sz="2400" dirty="0" smtClean="0">
                <a:latin typeface="Cambria Math"/>
                <a:ea typeface="Cambria Math"/>
              </a:rPr>
              <a:t>→GLS (generalized least square).  </a:t>
            </a:r>
            <a:r>
              <a:rPr lang="en-US" sz="2400" dirty="0" err="1" smtClean="0">
                <a:latin typeface="Cambria Math"/>
                <a:ea typeface="Cambria Math"/>
              </a:rPr>
              <a:t>Prosedur</a:t>
            </a:r>
            <a:r>
              <a:rPr lang="en-US" sz="2400" dirty="0" smtClean="0">
                <a:latin typeface="Cambria Math"/>
                <a:ea typeface="Cambria Math"/>
              </a:rPr>
              <a:t> WSL </a:t>
            </a:r>
            <a:r>
              <a:rPr lang="en-US" sz="2400" dirty="0" err="1" smtClean="0">
                <a:latin typeface="Cambria Math"/>
                <a:ea typeface="Cambria Math"/>
              </a:rPr>
              <a:t>dapat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diturunkan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dari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fungsi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kemungkinan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maksimum</a:t>
            </a:r>
            <a:r>
              <a:rPr lang="en-US" sz="2400" dirty="0" smtClean="0">
                <a:latin typeface="Cambria Math"/>
                <a:ea typeface="Cambria Math"/>
              </a:rPr>
              <a:t>.  </a:t>
            </a:r>
            <a:r>
              <a:rPr lang="en-US" sz="2400" dirty="0" err="1" smtClean="0">
                <a:latin typeface="Cambria Math"/>
                <a:ea typeface="Cambria Math"/>
              </a:rPr>
              <a:t>Dugaan</a:t>
            </a:r>
            <a:r>
              <a:rPr lang="en-US" sz="2400" dirty="0" smtClean="0">
                <a:latin typeface="Cambria Math"/>
                <a:ea typeface="Cambria Math"/>
              </a:rPr>
              <a:t> parameter </a:t>
            </a:r>
            <a:r>
              <a:rPr lang="en-US" sz="2400" dirty="0" err="1" smtClean="0">
                <a:latin typeface="Cambria Math"/>
                <a:ea typeface="Cambria Math"/>
              </a:rPr>
              <a:t>adalah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meminimumkan</a:t>
            </a:r>
            <a:r>
              <a:rPr lang="en-US" sz="2400" dirty="0" smtClean="0">
                <a:latin typeface="Cambria Math"/>
                <a:ea typeface="Cambria Math"/>
              </a:rPr>
              <a:t> :                                                                 </a:t>
            </a:r>
          </a:p>
          <a:p>
            <a:pPr marL="360000" indent="-457200">
              <a:buNone/>
            </a:pPr>
            <a:endParaRPr lang="en-US" sz="2400" dirty="0" smtClean="0"/>
          </a:p>
          <a:p>
            <a:pPr marL="360000" indent="-457200">
              <a:buNone/>
            </a:pPr>
            <a:endParaRPr lang="en-US" sz="2400" dirty="0" smtClean="0"/>
          </a:p>
          <a:p>
            <a:pPr marL="360000" indent="-457200"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meminimumkan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kuadrat</a:t>
            </a:r>
            <a:r>
              <a:rPr lang="en-US" sz="2400" dirty="0" smtClean="0"/>
              <a:t> </a:t>
            </a:r>
            <a:r>
              <a:rPr lang="en-US" sz="2400" dirty="0" err="1" smtClean="0"/>
              <a:t>pers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29126" y="4357694"/>
          <a:ext cx="1884702" cy="928694"/>
        </p:xfrm>
        <a:graphic>
          <a:graphicData uri="http://schemas.openxmlformats.org/presentationml/2006/ole">
            <p:oleObj spid="_x0000_s35842" name="Equation" r:id="rId4" imgW="8762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Di </a:t>
            </a:r>
            <a:r>
              <a:rPr lang="en-US" sz="2400" dirty="0" err="1" smtClean="0"/>
              <a:t>mana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dasarnya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WLS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bobot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data </a:t>
            </a:r>
            <a:r>
              <a:rPr lang="en-US" sz="2400" dirty="0" err="1" smtClean="0"/>
              <a:t>aslinya</a:t>
            </a:r>
            <a:r>
              <a:rPr lang="en-US" sz="2400" dirty="0" smtClean="0"/>
              <a:t>,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menduga</a:t>
            </a:r>
            <a:r>
              <a:rPr lang="en-US" sz="2400" dirty="0" smtClean="0"/>
              <a:t> parameter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OLS. 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Data </a:t>
            </a:r>
            <a:r>
              <a:rPr lang="en-US" sz="2400" dirty="0" err="1" smtClean="0"/>
              <a:t>asli</a:t>
            </a:r>
            <a:r>
              <a:rPr lang="en-US" sz="2400" dirty="0" smtClean="0"/>
              <a:t> </a:t>
            </a:r>
            <a:r>
              <a:rPr lang="en-US" sz="2400" dirty="0" err="1" smtClean="0"/>
              <a:t>ditransformasi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dibagi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standart</a:t>
            </a:r>
            <a:r>
              <a:rPr lang="en-US" sz="2400" dirty="0" smtClean="0"/>
              <a:t> error </a:t>
            </a:r>
            <a:r>
              <a:rPr lang="en-US" sz="2400" dirty="0" err="1" smtClean="0"/>
              <a:t>sbb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Sehingga</a:t>
            </a:r>
            <a:r>
              <a:rPr lang="en-US" sz="2400" dirty="0" smtClean="0"/>
              <a:t> model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190625" y="642919"/>
          <a:ext cx="5524500" cy="1285884"/>
        </p:xfrm>
        <a:graphic>
          <a:graphicData uri="http://schemas.openxmlformats.org/presentationml/2006/ole">
            <p:oleObj spid="_x0000_s36867" name="Equation" r:id="rId4" imgW="2908080" imgH="685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00232" y="3314700"/>
          <a:ext cx="4950645" cy="471490"/>
        </p:xfrm>
        <a:graphic>
          <a:graphicData uri="http://schemas.openxmlformats.org/presentationml/2006/ole">
            <p:oleObj spid="_x0000_s36868" name="Equation" r:id="rId5" imgW="240012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00298" y="4286256"/>
          <a:ext cx="3513069" cy="785818"/>
        </p:xfrm>
        <a:graphic>
          <a:graphicData uri="http://schemas.openxmlformats.org/presentationml/2006/ole">
            <p:oleObj spid="_x0000_s36869" name="Equation" r:id="rId6" imgW="1930320" imgH="43164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2203450" y="5516563"/>
          <a:ext cx="4978400" cy="496887"/>
        </p:xfrm>
        <a:graphic>
          <a:graphicData uri="http://schemas.openxmlformats.org/presentationml/2006/ole">
            <p:oleObj spid="_x0000_s36870" name="Equation" r:id="rId7" imgW="24127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model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homogen</a:t>
            </a:r>
            <a:r>
              <a:rPr lang="en-US" sz="2400" dirty="0" smtClean="0"/>
              <a:t>.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342000" indent="-457200">
              <a:buNone/>
            </a:pPr>
            <a:r>
              <a:rPr lang="en-US" sz="2400" dirty="0" smtClean="0"/>
              <a:t>(2) </a:t>
            </a:r>
            <a:r>
              <a:rPr lang="en-US" sz="2400" dirty="0" err="1" smtClean="0"/>
              <a:t>Ragam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: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Var</a:t>
            </a:r>
            <a:r>
              <a:rPr lang="en-US" sz="2400" dirty="0" smtClean="0"/>
              <a:t>(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US" sz="2400" dirty="0" smtClean="0">
                <a:latin typeface="Cambria Math"/>
                <a:ea typeface="Cambria Math"/>
              </a:rPr>
              <a:t>)=cX</a:t>
            </a:r>
            <a:r>
              <a:rPr lang="en-US" sz="2400" baseline="-25000" dirty="0" smtClean="0">
                <a:latin typeface="Cambria Math"/>
                <a:ea typeface="Cambria Math"/>
              </a:rPr>
              <a:t>2</a:t>
            </a:r>
            <a:r>
              <a:rPr lang="en-US" sz="2400" baseline="30000" dirty="0" smtClean="0">
                <a:latin typeface="Cambria Math"/>
                <a:ea typeface="Cambria Math"/>
              </a:rPr>
              <a:t>2</a:t>
            </a:r>
            <a:r>
              <a:rPr lang="en-US" sz="2400" dirty="0" smtClean="0">
                <a:latin typeface="Cambria Math"/>
                <a:ea typeface="Cambria Math"/>
              </a:rPr>
              <a:t>  </a:t>
            </a:r>
            <a:r>
              <a:rPr lang="en-US" sz="2400" dirty="0" err="1" smtClean="0">
                <a:latin typeface="Cambria Math"/>
                <a:ea typeface="Cambria Math"/>
              </a:rPr>
              <a:t>dan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persamaan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regresi</a:t>
            </a:r>
            <a:r>
              <a:rPr lang="en-US" sz="2400" dirty="0" smtClean="0">
                <a:latin typeface="Cambria Math"/>
                <a:ea typeface="Cambria Math"/>
              </a:rPr>
              <a:t> :</a:t>
            </a:r>
          </a:p>
          <a:p>
            <a:pPr marL="342000" indent="-457200">
              <a:spcAft>
                <a:spcPts val="1200"/>
              </a:spcAft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 marL="342000" indent="-457200">
              <a:buNone/>
            </a:pPr>
            <a:r>
              <a:rPr lang="en-US" sz="2400" dirty="0" smtClean="0">
                <a:latin typeface="Cambria Math"/>
                <a:ea typeface="Cambria Math"/>
              </a:rPr>
              <a:t>	</a:t>
            </a:r>
            <a:r>
              <a:rPr lang="en-US" sz="2400" dirty="0" err="1" smtClean="0">
                <a:latin typeface="Cambria Math"/>
                <a:ea typeface="Cambria Math"/>
              </a:rPr>
              <a:t>maka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peubah-peubahnya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dilakukan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transformasi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membagi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X2, </a:t>
            </a:r>
            <a:r>
              <a:rPr lang="en-US" sz="2400" dirty="0" err="1" smtClean="0">
                <a:latin typeface="Cambria Math"/>
                <a:ea typeface="Cambria Math"/>
              </a:rPr>
              <a:t>yaitu</a:t>
            </a:r>
            <a:r>
              <a:rPr lang="en-US" sz="2400" dirty="0" smtClean="0">
                <a:latin typeface="Cambria Math"/>
                <a:ea typeface="Cambria Math"/>
              </a:rPr>
              <a:t>:</a:t>
            </a:r>
          </a:p>
          <a:p>
            <a:pPr marL="342000" indent="-457200"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 marL="342000" indent="-457200"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 marL="342000" indent="-457200">
              <a:buNone/>
            </a:pPr>
            <a:r>
              <a:rPr lang="en-US" sz="2400" dirty="0" smtClean="0">
                <a:latin typeface="Cambria Math"/>
                <a:ea typeface="Cambria Math"/>
              </a:rPr>
              <a:t>	</a:t>
            </a:r>
            <a:r>
              <a:rPr lang="en-US" sz="2400" dirty="0" err="1" smtClean="0">
                <a:latin typeface="Cambria Math"/>
                <a:ea typeface="Cambria Math"/>
              </a:rPr>
              <a:t>Sehingga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modelnya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menjadi</a:t>
            </a:r>
            <a:r>
              <a:rPr lang="en-US" sz="2400" dirty="0" smtClean="0">
                <a:latin typeface="Cambria Math"/>
                <a:ea typeface="Cambria Math"/>
              </a:rPr>
              <a:t>:</a:t>
            </a:r>
          </a:p>
          <a:p>
            <a:pPr marL="342000" indent="-45720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1669" y="714356"/>
          <a:ext cx="4643471" cy="857256"/>
        </p:xfrm>
        <a:graphic>
          <a:graphicData uri="http://schemas.openxmlformats.org/presentationml/2006/ole">
            <p:oleObj spid="_x0000_s37890" name="Equation" r:id="rId4" imgW="2476440" imgH="457200" progId="Equation.3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2000250" y="2571744"/>
          <a:ext cx="4951413" cy="471488"/>
        </p:xfrm>
        <a:graphic>
          <a:graphicData uri="http://schemas.openxmlformats.org/presentationml/2006/ole">
            <p:oleObj spid="_x0000_s37891" name="Equation" r:id="rId5" imgW="2400120" imgH="228600" progId="Equation.3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2362200" y="3929063"/>
          <a:ext cx="3790950" cy="785812"/>
        </p:xfrm>
        <a:graphic>
          <a:graphicData uri="http://schemas.openxmlformats.org/presentationml/2006/ole">
            <p:oleObj spid="_x0000_s37892" name="Equation" r:id="rId6" imgW="2082600" imgH="431640" progId="Equation.3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2203450" y="5214950"/>
          <a:ext cx="4978400" cy="496887"/>
        </p:xfrm>
        <a:graphic>
          <a:graphicData uri="http://schemas.openxmlformats.org/presentationml/2006/ole">
            <p:oleObj spid="_x0000_s37893" name="Equation" r:id="rId7" imgW="2412720" imgH="241200" progId="Equation.3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2454275" y="5810250"/>
          <a:ext cx="4310063" cy="809625"/>
        </p:xfrm>
        <a:graphic>
          <a:graphicData uri="http://schemas.openxmlformats.org/presentationml/2006/ole">
            <p:oleObj spid="_x0000_s37894" name="Equation" r:id="rId8" imgW="22986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9293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AUTOKORELASI (SERIAL CORRELATION)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asumsi</a:t>
            </a:r>
            <a:r>
              <a:rPr lang="en-US" sz="2400" dirty="0" smtClean="0"/>
              <a:t> OLS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autokorelasi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Cov</a:t>
            </a:r>
            <a:r>
              <a:rPr lang="en-US" sz="2400" dirty="0" smtClean="0"/>
              <a:t>(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US" sz="2400" baseline="-25000" dirty="0" err="1" smtClean="0">
                <a:latin typeface="Cambria Math"/>
                <a:ea typeface="Cambria Math"/>
              </a:rPr>
              <a:t>i</a:t>
            </a:r>
            <a:r>
              <a:rPr lang="en-US" sz="2400" dirty="0" smtClean="0">
                <a:latin typeface="Cambria Math"/>
                <a:ea typeface="Cambria Math"/>
              </a:rPr>
              <a:t>, 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US" sz="2400" baseline="-25000" dirty="0" smtClean="0">
                <a:latin typeface="Cambria Math"/>
                <a:ea typeface="Cambria Math"/>
              </a:rPr>
              <a:t>j</a:t>
            </a:r>
            <a:r>
              <a:rPr lang="en-US" sz="2400" dirty="0" smtClean="0">
                <a:latin typeface="Cambria Math"/>
                <a:ea typeface="Cambria Math"/>
              </a:rPr>
              <a:t>)=E</a:t>
            </a:r>
            <a:r>
              <a:rPr lang="en-US" sz="2400" dirty="0" smtClean="0"/>
              <a:t>(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US" sz="2400" baseline="-25000" dirty="0" err="1" smtClean="0">
                <a:latin typeface="Cambria Math"/>
                <a:ea typeface="Cambria Math"/>
              </a:rPr>
              <a:t>i</a:t>
            </a:r>
            <a:r>
              <a:rPr lang="en-US" sz="2400" dirty="0" smtClean="0">
                <a:latin typeface="Cambria Math"/>
                <a:ea typeface="Cambria Math"/>
              </a:rPr>
              <a:t>, 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US" sz="2400" baseline="-25000" dirty="0" smtClean="0">
                <a:latin typeface="Cambria Math"/>
                <a:ea typeface="Cambria Math"/>
              </a:rPr>
              <a:t>j</a:t>
            </a:r>
            <a:r>
              <a:rPr lang="en-US" sz="2400" dirty="0" smtClean="0">
                <a:latin typeface="Cambria Math"/>
                <a:ea typeface="Cambria Math"/>
              </a:rPr>
              <a:t>)=</a:t>
            </a:r>
            <a:r>
              <a:rPr lang="en-US" sz="2400" dirty="0" smtClean="0"/>
              <a:t> 0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err="1" smtClean="0">
                <a:latin typeface="Cambria Math"/>
                <a:ea typeface="Cambria Math"/>
              </a:rPr>
              <a:t>≠j</a:t>
            </a:r>
            <a:r>
              <a:rPr lang="en-US" sz="2400" dirty="0" smtClean="0">
                <a:latin typeface="Cambria Math"/>
                <a:ea typeface="Cambria Math"/>
              </a:rPr>
              <a:t>.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alibri" pitchFamily="34" charset="0"/>
                <a:ea typeface="Cambria Math"/>
              </a:rPr>
              <a:t>Penyebab</a:t>
            </a:r>
            <a:r>
              <a:rPr lang="en-US" sz="2400" b="1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Cambria Math"/>
              </a:rPr>
              <a:t>Terjadinya</a:t>
            </a:r>
            <a:r>
              <a:rPr lang="en-US" sz="2400" b="1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Cambria Math"/>
              </a:rPr>
              <a:t>Autokorelasi</a:t>
            </a:r>
            <a:r>
              <a:rPr lang="en-US" sz="2400" b="1" dirty="0" smtClean="0">
                <a:latin typeface="Calibri" pitchFamily="34" charset="0"/>
                <a:ea typeface="Cambria Math"/>
              </a:rPr>
              <a:t> :</a:t>
            </a:r>
          </a:p>
          <a:p>
            <a:pPr marL="457200" indent="-457200">
              <a:buNone/>
            </a:pPr>
            <a:r>
              <a:rPr lang="en-US" sz="2400" dirty="0" smtClean="0">
                <a:latin typeface="Calibri" pitchFamily="34" charset="0"/>
                <a:ea typeface="Cambria Math"/>
              </a:rPr>
              <a:t>   1) Inertia (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kelembaman</a:t>
            </a:r>
            <a:r>
              <a:rPr lang="en-US" sz="2400" dirty="0" smtClean="0">
                <a:latin typeface="Calibri" pitchFamily="34" charset="0"/>
                <a:ea typeface="Cambria Math"/>
              </a:rPr>
              <a:t>):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deret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waktu</a:t>
            </a:r>
            <a:r>
              <a:rPr lang="en-US" sz="2400" dirty="0" smtClean="0">
                <a:latin typeface="Calibri" pitchFamily="34" charset="0"/>
                <a:ea typeface="Cambria Math"/>
              </a:rPr>
              <a:t> GNP,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indeks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harga</a:t>
            </a:r>
            <a:r>
              <a:rPr lang="en-US" sz="2400" dirty="0" smtClean="0">
                <a:latin typeface="Calibri" pitchFamily="34" charset="0"/>
                <a:ea typeface="Cambria Math"/>
              </a:rPr>
              <a:t>,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pola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siklus</a:t>
            </a:r>
            <a:endParaRPr lang="en-US" sz="2400" dirty="0" smtClean="0">
              <a:latin typeface="Calibri" pitchFamily="34" charset="0"/>
              <a:ea typeface="Cambria Math"/>
            </a:endParaRPr>
          </a:p>
          <a:p>
            <a:pPr marL="457200" indent="-457200">
              <a:buNone/>
            </a:pPr>
            <a:r>
              <a:rPr lang="en-US" sz="2400" dirty="0" smtClean="0">
                <a:latin typeface="Calibri" pitchFamily="34" charset="0"/>
                <a:ea typeface="Cambria Math"/>
              </a:rPr>
              <a:t>   2) Bias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spefikasi</a:t>
            </a:r>
            <a:r>
              <a:rPr lang="en-US" sz="2400" dirty="0" smtClean="0">
                <a:latin typeface="Calibri" pitchFamily="34" charset="0"/>
                <a:ea typeface="Cambria Math"/>
              </a:rPr>
              <a:t> :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Variabel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penting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tidak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masuk</a:t>
            </a:r>
            <a:r>
              <a:rPr lang="en-US" sz="2400" dirty="0" smtClean="0">
                <a:latin typeface="Calibri" pitchFamily="34" charset="0"/>
                <a:ea typeface="Cambria Math"/>
              </a:rPr>
              <a:t> model,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bentuk</a:t>
            </a:r>
            <a:r>
              <a:rPr lang="en-US" sz="2400" dirty="0" smtClean="0">
                <a:latin typeface="Calibri" pitchFamily="34" charset="0"/>
                <a:ea typeface="Cambria Math"/>
              </a:rPr>
              <a:t> model yang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tidak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sesuai</a:t>
            </a:r>
            <a:r>
              <a:rPr lang="en-US" sz="2400" dirty="0" smtClean="0">
                <a:latin typeface="Calibri" pitchFamily="34" charset="0"/>
                <a:ea typeface="Cambria Math"/>
              </a:rPr>
              <a:t>.</a:t>
            </a:r>
          </a:p>
          <a:p>
            <a:pPr marL="457200" indent="-457200">
              <a:buNone/>
            </a:pPr>
            <a:r>
              <a:rPr lang="en-US" sz="2400" dirty="0" smtClean="0">
                <a:latin typeface="Calibri" pitchFamily="34" charset="0"/>
                <a:ea typeface="Cambria Math"/>
              </a:rPr>
              <a:t>   3)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Fenomena</a:t>
            </a:r>
            <a:r>
              <a:rPr lang="en-US" sz="2400" dirty="0" smtClean="0">
                <a:latin typeface="Calibri" pitchFamily="34" charset="0"/>
                <a:ea typeface="Cambria Math"/>
              </a:rPr>
              <a:t> Cobweb.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Penawaran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komoditas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pertanian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mencerminkan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adanya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fenomena</a:t>
            </a:r>
            <a:r>
              <a:rPr lang="en-US" sz="2400" dirty="0" smtClean="0">
                <a:latin typeface="Calibri" pitchFamily="34" charset="0"/>
                <a:ea typeface="Cambria Math"/>
              </a:rPr>
              <a:t> Cobweb.</a:t>
            </a:r>
          </a:p>
          <a:p>
            <a:pPr marL="457200" indent="-457200">
              <a:buNone/>
            </a:pPr>
            <a:r>
              <a:rPr lang="en-US" sz="2400" dirty="0" smtClean="0">
                <a:latin typeface="Calibri" pitchFamily="34" charset="0"/>
                <a:ea typeface="Cambria Math"/>
              </a:rPr>
              <a:t>   4) Lag.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Misalnya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konsumsi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pada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saat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ini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juga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ditentukan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oleh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konsumsi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periode</a:t>
            </a:r>
            <a:r>
              <a:rPr lang="en-US" sz="2400" dirty="0" smtClean="0">
                <a:latin typeface="Calibri" pitchFamily="34" charset="0"/>
                <a:ea typeface="Cambria Math"/>
              </a:rPr>
              <a:t>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sebelumnya</a:t>
            </a:r>
            <a:endParaRPr lang="en-US" sz="2400" dirty="0" smtClean="0">
              <a:latin typeface="Calibri" pitchFamily="34" charset="0"/>
              <a:ea typeface="Cambria Math"/>
            </a:endParaRPr>
          </a:p>
          <a:p>
            <a:pPr marL="457200" indent="-457200">
              <a:spcAft>
                <a:spcPts val="1200"/>
              </a:spcAft>
              <a:buNone/>
            </a:pPr>
            <a:r>
              <a:rPr lang="en-US" sz="2400" dirty="0" smtClean="0">
                <a:latin typeface="Calibri" pitchFamily="34" charset="0"/>
                <a:ea typeface="Cambria Math"/>
              </a:rPr>
              <a:t>   5)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Manipulasi</a:t>
            </a:r>
            <a:r>
              <a:rPr lang="en-US" sz="2400" dirty="0" smtClean="0">
                <a:latin typeface="Calibri" pitchFamily="34" charset="0"/>
                <a:ea typeface="Cambria Math"/>
              </a:rPr>
              <a:t> data: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interpolasi</a:t>
            </a:r>
            <a:r>
              <a:rPr lang="en-US" sz="2400" dirty="0" smtClean="0">
                <a:latin typeface="Calibri" pitchFamily="34" charset="0"/>
                <a:ea typeface="Cambria Math"/>
              </a:rPr>
              <a:t> data, </a:t>
            </a:r>
            <a:r>
              <a:rPr lang="en-US" sz="2400" dirty="0" err="1" smtClean="0">
                <a:latin typeface="Calibri" pitchFamily="34" charset="0"/>
                <a:ea typeface="Cambria Math"/>
              </a:rPr>
              <a:t>ekstrapolasi</a:t>
            </a:r>
            <a:r>
              <a:rPr lang="en-US" sz="2400" dirty="0" smtClean="0">
                <a:latin typeface="Calibri" pitchFamily="34" charset="0"/>
                <a:ea typeface="Cambria Math"/>
              </a:rPr>
              <a:t>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1504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en-US" b="1" dirty="0" err="1" smtClean="0">
                <a:latin typeface="Calibri" pitchFamily="34" charset="0"/>
                <a:ea typeface="Cambria Math"/>
              </a:rPr>
              <a:t>Akibat</a:t>
            </a:r>
            <a:r>
              <a:rPr lang="en-US" b="1" dirty="0" smtClean="0">
                <a:latin typeface="Calibri" pitchFamily="34" charset="0"/>
                <a:ea typeface="Cambria Math"/>
              </a:rPr>
              <a:t> </a:t>
            </a:r>
            <a:r>
              <a:rPr lang="en-US" b="1" dirty="0" err="1" smtClean="0">
                <a:latin typeface="Calibri" pitchFamily="34" charset="0"/>
                <a:ea typeface="Cambria Math"/>
              </a:rPr>
              <a:t>Autokorelasi</a:t>
            </a:r>
            <a:r>
              <a:rPr lang="en-US" b="1" dirty="0" smtClean="0">
                <a:latin typeface="Calibri" pitchFamily="34" charset="0"/>
                <a:ea typeface="Cambria Math"/>
              </a:rPr>
              <a:t>:</a:t>
            </a:r>
          </a:p>
          <a:p>
            <a:pPr marL="723900" indent="-533400">
              <a:buNone/>
            </a:pPr>
            <a:r>
              <a:rPr lang="en-US" dirty="0" smtClean="0">
                <a:latin typeface="Calibri" pitchFamily="34" charset="0"/>
                <a:ea typeface="Cambria Math"/>
              </a:rPr>
              <a:t>  1) </a:t>
            </a:r>
            <a:r>
              <a:rPr lang="en-US" dirty="0" err="1" smtClean="0">
                <a:latin typeface="Calibri" pitchFamily="34" charset="0"/>
                <a:ea typeface="Cambria Math"/>
              </a:rPr>
              <a:t>Dugaan</a:t>
            </a:r>
            <a:r>
              <a:rPr lang="en-US" dirty="0" smtClean="0">
                <a:latin typeface="Calibri" pitchFamily="34" charset="0"/>
                <a:ea typeface="Cambria Math"/>
              </a:rPr>
              <a:t> OLS </a:t>
            </a:r>
            <a:r>
              <a:rPr lang="en-US" dirty="0" err="1" smtClean="0">
                <a:latin typeface="Calibri" pitchFamily="34" charset="0"/>
                <a:ea typeface="Cambria Math"/>
              </a:rPr>
              <a:t>tidak</a:t>
            </a:r>
            <a:r>
              <a:rPr lang="en-US" dirty="0" smtClean="0">
                <a:latin typeface="Calibri" pitchFamily="34" charset="0"/>
                <a:ea typeface="Cambria Math"/>
              </a:rPr>
              <a:t> bias(Rata-</a:t>
            </a:r>
            <a:r>
              <a:rPr lang="en-US" dirty="0" err="1" smtClean="0">
                <a:latin typeface="Calibri" pitchFamily="34" charset="0"/>
                <a:ea typeface="Cambria Math"/>
              </a:rPr>
              <a:t>rata,dugaan</a:t>
            </a:r>
            <a:r>
              <a:rPr lang="en-US" dirty="0" smtClean="0">
                <a:latin typeface="Calibri" pitchFamily="34" charset="0"/>
                <a:ea typeface="Cambria Math"/>
              </a:rPr>
              <a:t> </a:t>
            </a:r>
            <a:r>
              <a:rPr lang="en-US" dirty="0" err="1" smtClean="0">
                <a:latin typeface="Calibri" pitchFamily="34" charset="0"/>
                <a:ea typeface="Cambria Math"/>
              </a:rPr>
              <a:t>koefisien</a:t>
            </a:r>
            <a:r>
              <a:rPr lang="en-US" dirty="0" smtClean="0">
                <a:latin typeface="Calibri" pitchFamily="34" charset="0"/>
                <a:ea typeface="Cambria Math"/>
              </a:rPr>
              <a:t> </a:t>
            </a:r>
            <a:r>
              <a:rPr lang="en-US" dirty="0" err="1" smtClean="0">
                <a:latin typeface="Calibri" pitchFamily="34" charset="0"/>
                <a:ea typeface="Cambria Math"/>
              </a:rPr>
              <a:t>sama</a:t>
            </a:r>
            <a:r>
              <a:rPr lang="en-US" dirty="0" smtClean="0">
                <a:latin typeface="Calibri" pitchFamily="34" charset="0"/>
                <a:ea typeface="Cambria Math"/>
              </a:rPr>
              <a:t> </a:t>
            </a:r>
            <a:r>
              <a:rPr lang="en-US" dirty="0" err="1" smtClean="0">
                <a:latin typeface="Calibri" pitchFamily="34" charset="0"/>
                <a:ea typeface="Cambria Math"/>
              </a:rPr>
              <a:t>dengan</a:t>
            </a:r>
            <a:r>
              <a:rPr lang="en-US" dirty="0" smtClean="0">
                <a:latin typeface="Calibri" pitchFamily="34" charset="0"/>
                <a:ea typeface="Cambria Math"/>
              </a:rPr>
              <a:t> </a:t>
            </a:r>
            <a:r>
              <a:rPr lang="en-US" dirty="0" err="1" smtClean="0">
                <a:latin typeface="Calibri" pitchFamily="34" charset="0"/>
                <a:ea typeface="Cambria Math"/>
              </a:rPr>
              <a:t>nilai</a:t>
            </a:r>
            <a:r>
              <a:rPr lang="en-US" dirty="0" smtClean="0">
                <a:latin typeface="Calibri" pitchFamily="34" charset="0"/>
                <a:ea typeface="Cambria Math"/>
              </a:rPr>
              <a:t> </a:t>
            </a:r>
            <a:r>
              <a:rPr lang="en-US" dirty="0" err="1" smtClean="0">
                <a:latin typeface="Calibri" pitchFamily="34" charset="0"/>
                <a:ea typeface="Cambria Math"/>
              </a:rPr>
              <a:t>sebenarnya</a:t>
            </a:r>
            <a:r>
              <a:rPr lang="en-US" dirty="0" smtClean="0">
                <a:latin typeface="Calibri" pitchFamily="34" charset="0"/>
                <a:ea typeface="Cambria Math"/>
              </a:rPr>
              <a:t>, E(bi)=</a:t>
            </a:r>
            <a:r>
              <a:rPr lang="el-GR" dirty="0" smtClean="0">
                <a:latin typeface="Cambria Math"/>
                <a:ea typeface="Cambria Math"/>
              </a:rPr>
              <a:t>β</a:t>
            </a:r>
            <a:r>
              <a:rPr lang="en-US" dirty="0" err="1" smtClean="0">
                <a:latin typeface="Cambria Math"/>
                <a:ea typeface="Cambria Math"/>
              </a:rPr>
              <a:t>i</a:t>
            </a:r>
            <a:r>
              <a:rPr lang="en-US" dirty="0" smtClean="0">
                <a:latin typeface="Cambria Math"/>
                <a:ea typeface="Cambria Math"/>
              </a:rPr>
              <a:t>)</a:t>
            </a:r>
          </a:p>
          <a:p>
            <a:pPr marL="723900" indent="-723900">
              <a:buNone/>
            </a:pPr>
            <a:r>
              <a:rPr lang="en-US" dirty="0" smtClean="0">
                <a:latin typeface="Cambria Math"/>
                <a:ea typeface="Cambria Math"/>
              </a:rPr>
              <a:t>    2)</a:t>
            </a:r>
            <a:r>
              <a:rPr lang="en-US" dirty="0" err="1" smtClean="0">
                <a:latin typeface="Cambria Math"/>
                <a:ea typeface="Cambria Math"/>
              </a:rPr>
              <a:t>Masih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err="1" smtClean="0">
                <a:latin typeface="Cambria Math"/>
                <a:ea typeface="Cambria Math"/>
              </a:rPr>
              <a:t>konsisten</a:t>
            </a:r>
            <a:r>
              <a:rPr lang="en-US" dirty="0" smtClean="0">
                <a:latin typeface="Cambria Math"/>
                <a:ea typeface="Cambria Math"/>
              </a:rPr>
              <a:t> (</a:t>
            </a:r>
            <a:r>
              <a:rPr lang="en-US" dirty="0" err="1" smtClean="0">
                <a:latin typeface="Cambria Math"/>
                <a:ea typeface="Cambria Math"/>
              </a:rPr>
              <a:t>dugaan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err="1" smtClean="0">
                <a:latin typeface="Cambria Math"/>
                <a:ea typeface="Cambria Math"/>
              </a:rPr>
              <a:t>makin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err="1" smtClean="0">
                <a:latin typeface="Cambria Math"/>
                <a:ea typeface="Cambria Math"/>
              </a:rPr>
              <a:t>mendekati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err="1" smtClean="0">
                <a:latin typeface="Cambria Math"/>
                <a:ea typeface="Cambria Math"/>
              </a:rPr>
              <a:t>nilai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err="1" smtClean="0">
                <a:latin typeface="Cambria Math"/>
                <a:ea typeface="Cambria Math"/>
              </a:rPr>
              <a:t>sebenarnya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err="1" smtClean="0">
                <a:latin typeface="Cambria Math"/>
                <a:ea typeface="Cambria Math"/>
              </a:rPr>
              <a:t>jika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err="1" smtClean="0">
                <a:latin typeface="Cambria Math"/>
                <a:ea typeface="Cambria Math"/>
              </a:rPr>
              <a:t>ukuran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err="1" smtClean="0">
                <a:latin typeface="Cambria Math"/>
                <a:ea typeface="Cambria Math"/>
              </a:rPr>
              <a:t>contohnya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err="1" smtClean="0">
                <a:latin typeface="Cambria Math"/>
                <a:ea typeface="Cambria Math"/>
              </a:rPr>
              <a:t>diperbesar</a:t>
            </a:r>
            <a:r>
              <a:rPr lang="en-US" dirty="0" smtClean="0">
                <a:latin typeface="Cambria Math"/>
                <a:ea typeface="Cambria Math"/>
              </a:rPr>
              <a:t>)</a:t>
            </a:r>
          </a:p>
          <a:p>
            <a:pPr marL="457200" indent="-457200">
              <a:buNone/>
              <a:tabLst>
                <a:tab pos="457200" algn="l"/>
              </a:tabLst>
            </a:pPr>
            <a:r>
              <a:rPr lang="en-US" dirty="0" smtClean="0">
                <a:latin typeface="Cambria Math"/>
                <a:ea typeface="Cambria Math"/>
              </a:rPr>
              <a:t>    3)</a:t>
            </a:r>
            <a:r>
              <a:rPr lang="en-US" dirty="0" err="1" smtClean="0">
                <a:latin typeface="Calibri" pitchFamily="34" charset="0"/>
                <a:ea typeface="Cambria Math"/>
              </a:rPr>
              <a:t>Standart</a:t>
            </a:r>
            <a:r>
              <a:rPr lang="en-US" dirty="0" smtClean="0">
                <a:latin typeface="Calibri" pitchFamily="34" charset="0"/>
                <a:ea typeface="Cambria Math"/>
              </a:rPr>
              <a:t> </a:t>
            </a:r>
            <a:r>
              <a:rPr lang="en-US" dirty="0" err="1" smtClean="0">
                <a:latin typeface="Calibri" pitchFamily="34" charset="0"/>
                <a:ea typeface="Cambria Math"/>
              </a:rPr>
              <a:t>errornya</a:t>
            </a:r>
            <a:r>
              <a:rPr lang="en-US" dirty="0" smtClean="0">
                <a:latin typeface="Calibri" pitchFamily="34" charset="0"/>
                <a:ea typeface="Cambria Math"/>
              </a:rPr>
              <a:t> bias </a:t>
            </a:r>
            <a:r>
              <a:rPr lang="en-US" dirty="0" err="1" smtClean="0">
                <a:latin typeface="Calibri" pitchFamily="34" charset="0"/>
                <a:ea typeface="Cambria Math"/>
              </a:rPr>
              <a:t>ke</a:t>
            </a:r>
            <a:r>
              <a:rPr lang="en-US" dirty="0" smtClean="0">
                <a:latin typeface="Calibri" pitchFamily="34" charset="0"/>
                <a:ea typeface="Cambria Math"/>
              </a:rPr>
              <a:t> </a:t>
            </a:r>
            <a:r>
              <a:rPr lang="en-US" dirty="0" err="1" smtClean="0">
                <a:latin typeface="Calibri" pitchFamily="34" charset="0"/>
                <a:ea typeface="Cambria Math"/>
              </a:rPr>
              <a:t>bawah</a:t>
            </a:r>
            <a:endParaRPr lang="en-US" dirty="0" smtClean="0">
              <a:latin typeface="Calibri" pitchFamily="34" charset="0"/>
              <a:ea typeface="Cambria Math"/>
            </a:endParaRPr>
          </a:p>
          <a:p>
            <a:pPr marL="723900" indent="-723900">
              <a:spcAft>
                <a:spcPts val="1200"/>
              </a:spcAft>
              <a:buNone/>
            </a:pPr>
            <a:r>
              <a:rPr lang="en-US" dirty="0" smtClean="0">
                <a:latin typeface="Calibri" pitchFamily="34" charset="0"/>
                <a:ea typeface="Cambria Math"/>
              </a:rPr>
              <a:t>    2) </a:t>
            </a:r>
            <a:r>
              <a:rPr lang="en-US" dirty="0" err="1" smtClean="0">
                <a:latin typeface="Calibri" pitchFamily="34" charset="0"/>
                <a:ea typeface="Cambria Math"/>
              </a:rPr>
              <a:t>Penduga</a:t>
            </a:r>
            <a:r>
              <a:rPr lang="en-US" dirty="0" smtClean="0">
                <a:latin typeface="Calibri" pitchFamily="34" charset="0"/>
                <a:ea typeface="Cambria Math"/>
              </a:rPr>
              <a:t> OLS </a:t>
            </a:r>
            <a:r>
              <a:rPr lang="en-US" dirty="0" err="1" smtClean="0">
                <a:latin typeface="Calibri" pitchFamily="34" charset="0"/>
                <a:ea typeface="Cambria Math"/>
              </a:rPr>
              <a:t>tidak</a:t>
            </a:r>
            <a:r>
              <a:rPr lang="en-US" dirty="0" smtClean="0">
                <a:latin typeface="Calibri" pitchFamily="34" charset="0"/>
                <a:ea typeface="Cambria Math"/>
              </a:rPr>
              <a:t> </a:t>
            </a:r>
            <a:r>
              <a:rPr lang="en-US" dirty="0" err="1" smtClean="0">
                <a:latin typeface="Calibri" pitchFamily="34" charset="0"/>
                <a:ea typeface="Cambria Math"/>
              </a:rPr>
              <a:t>efisien</a:t>
            </a:r>
            <a:r>
              <a:rPr lang="en-US" dirty="0" smtClean="0">
                <a:latin typeface="Calibri" pitchFamily="34" charset="0"/>
                <a:ea typeface="Cambria Math"/>
              </a:rPr>
              <a:t> (</a:t>
            </a:r>
            <a:r>
              <a:rPr lang="en-US" dirty="0" err="1" smtClean="0">
                <a:latin typeface="Calibri" pitchFamily="34" charset="0"/>
                <a:ea typeface="Cambria Math"/>
              </a:rPr>
              <a:t>Ragam</a:t>
            </a:r>
            <a:r>
              <a:rPr lang="en-US" dirty="0" smtClean="0">
                <a:latin typeface="Calibri" pitchFamily="34" charset="0"/>
                <a:ea typeface="Cambria Math"/>
              </a:rPr>
              <a:t> </a:t>
            </a:r>
            <a:r>
              <a:rPr lang="en-US" dirty="0" err="1" smtClean="0">
                <a:latin typeface="Calibri" pitchFamily="34" charset="0"/>
                <a:ea typeface="Cambria Math"/>
              </a:rPr>
              <a:t>tidak</a:t>
            </a:r>
            <a:r>
              <a:rPr lang="en-US" dirty="0" smtClean="0">
                <a:latin typeface="Calibri" pitchFamily="34" charset="0"/>
                <a:ea typeface="Cambria Math"/>
              </a:rPr>
              <a:t> minimum).</a:t>
            </a:r>
          </a:p>
          <a:p>
            <a:pPr marL="457200" indent="-457200">
              <a:buNone/>
            </a:pPr>
            <a:r>
              <a:rPr lang="en-US" b="1" dirty="0" smtClean="0">
                <a:latin typeface="Calibri" pitchFamily="34" charset="0"/>
                <a:ea typeface="Cambria Math"/>
              </a:rPr>
              <a:t>Cara </a:t>
            </a:r>
            <a:r>
              <a:rPr lang="en-US" b="1" dirty="0" err="1" smtClean="0">
                <a:latin typeface="Calibri" pitchFamily="34" charset="0"/>
                <a:ea typeface="Cambria Math"/>
              </a:rPr>
              <a:t>Mendeteksi</a:t>
            </a:r>
            <a:r>
              <a:rPr lang="en-US" b="1" dirty="0" smtClean="0">
                <a:latin typeface="Calibri" pitchFamily="34" charset="0"/>
                <a:ea typeface="Cambria Math"/>
              </a:rPr>
              <a:t> </a:t>
            </a:r>
            <a:r>
              <a:rPr lang="en-US" b="1" dirty="0" err="1" smtClean="0">
                <a:latin typeface="Calibri" pitchFamily="34" charset="0"/>
                <a:ea typeface="Cambria Math"/>
              </a:rPr>
              <a:t>Autokorelasi</a:t>
            </a:r>
            <a:r>
              <a:rPr lang="en-US" b="1" dirty="0" smtClean="0">
                <a:latin typeface="Calibri" pitchFamily="34" charset="0"/>
                <a:ea typeface="Cambria Math"/>
              </a:rPr>
              <a:t>:</a:t>
            </a:r>
          </a:p>
          <a:p>
            <a:pPr marL="457200" indent="-457200">
              <a:buNone/>
            </a:pPr>
            <a:r>
              <a:rPr lang="en-US" dirty="0" smtClean="0">
                <a:latin typeface="Calibri" pitchFamily="34" charset="0"/>
                <a:ea typeface="Cambria Math"/>
              </a:rPr>
              <a:t>    1) </a:t>
            </a:r>
            <a:r>
              <a:rPr lang="en-US" dirty="0" err="1" smtClean="0">
                <a:latin typeface="Calibri" pitchFamily="34" charset="0"/>
                <a:ea typeface="Cambria Math"/>
              </a:rPr>
              <a:t>Dengan</a:t>
            </a:r>
            <a:r>
              <a:rPr lang="en-US" dirty="0" smtClean="0">
                <a:latin typeface="Calibri" pitchFamily="34" charset="0"/>
                <a:ea typeface="Cambria Math"/>
              </a:rPr>
              <a:t> </a:t>
            </a:r>
            <a:r>
              <a:rPr lang="en-US" dirty="0" err="1" smtClean="0">
                <a:latin typeface="Calibri" pitchFamily="34" charset="0"/>
                <a:ea typeface="Cambria Math"/>
              </a:rPr>
              <a:t>grafik</a:t>
            </a:r>
            <a:r>
              <a:rPr lang="en-US" dirty="0" smtClean="0">
                <a:latin typeface="Calibri" pitchFamily="34" charset="0"/>
                <a:ea typeface="Cambria Math"/>
              </a:rPr>
              <a:t> (scatter diagram)</a:t>
            </a:r>
          </a:p>
          <a:p>
            <a:pPr marL="457200" indent="-457200">
              <a:buNone/>
            </a:pPr>
            <a:r>
              <a:rPr lang="en-US" dirty="0" smtClean="0">
                <a:latin typeface="Calibri" pitchFamily="34" charset="0"/>
                <a:ea typeface="Cambria Math"/>
              </a:rPr>
              <a:t>    2) </a:t>
            </a:r>
            <a:r>
              <a:rPr lang="en-US" dirty="0" err="1" smtClean="0">
                <a:latin typeface="Calibri" pitchFamily="34" charset="0"/>
                <a:ea typeface="Cambria Math"/>
              </a:rPr>
              <a:t>Uji</a:t>
            </a:r>
            <a:r>
              <a:rPr lang="en-US" dirty="0" smtClean="0">
                <a:latin typeface="Calibri" pitchFamily="34" charset="0"/>
                <a:ea typeface="Cambria Math"/>
              </a:rPr>
              <a:t> Durbin Watson (DW)	 </a:t>
            </a:r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err="1" smtClean="0"/>
              <a:t>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pengujian</a:t>
            </a:r>
            <a:r>
              <a:rPr lang="en-US" sz="2400" dirty="0" smtClean="0"/>
              <a:t> </a:t>
            </a:r>
            <a:r>
              <a:rPr lang="en-US" sz="2400" dirty="0" err="1" smtClean="0"/>
              <a:t>atutokorelasi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Durbin Watson:</a:t>
            </a:r>
          </a:p>
          <a:p>
            <a:pPr>
              <a:buNone/>
            </a:pPr>
            <a:r>
              <a:rPr lang="en-US" sz="2400" dirty="0" smtClean="0"/>
              <a:t>    1)</a:t>
            </a:r>
            <a:r>
              <a:rPr lang="en-US" sz="2400" dirty="0" err="1" smtClean="0"/>
              <a:t>Merumuskan</a:t>
            </a:r>
            <a:r>
              <a:rPr lang="en-US" sz="2400" dirty="0" smtClean="0"/>
              <a:t> </a:t>
            </a:r>
            <a:r>
              <a:rPr lang="en-US" sz="2400" dirty="0" err="1" smtClean="0"/>
              <a:t>hipotesis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algn="ctr">
              <a:buNone/>
            </a:pPr>
            <a:r>
              <a:rPr lang="en-US" sz="2400" i="1" dirty="0" smtClean="0"/>
              <a:t>Ho : </a:t>
            </a:r>
            <a:r>
              <a:rPr lang="en-US" sz="2400" i="1" dirty="0" smtClean="0">
                <a:latin typeface="Cambria Math"/>
                <a:ea typeface="Cambria Math"/>
              </a:rPr>
              <a:t>𝜌=0  (</a:t>
            </a:r>
            <a:r>
              <a:rPr lang="en-US" sz="2400" i="1" dirty="0" err="1" smtClean="0">
                <a:latin typeface="Cambria Math"/>
                <a:ea typeface="Cambria Math"/>
              </a:rPr>
              <a:t>Tidak</a:t>
            </a:r>
            <a:r>
              <a:rPr lang="en-US" sz="2400" i="1" dirty="0" smtClean="0">
                <a:latin typeface="Cambria Math"/>
                <a:ea typeface="Cambria Math"/>
              </a:rPr>
              <a:t> </a:t>
            </a:r>
            <a:r>
              <a:rPr lang="en-US" sz="2400" i="1" dirty="0" err="1" smtClean="0">
                <a:latin typeface="Cambria Math"/>
                <a:ea typeface="Cambria Math"/>
              </a:rPr>
              <a:t>ada</a:t>
            </a:r>
            <a:r>
              <a:rPr lang="en-US" sz="2400" i="1" dirty="0" smtClean="0">
                <a:latin typeface="Cambria Math"/>
                <a:ea typeface="Cambria Math"/>
              </a:rPr>
              <a:t> </a:t>
            </a:r>
            <a:r>
              <a:rPr lang="en-US" sz="2400" i="1" dirty="0" err="1" smtClean="0">
                <a:latin typeface="Cambria Math"/>
                <a:ea typeface="Cambria Math"/>
              </a:rPr>
              <a:t>autokorelasi</a:t>
            </a:r>
            <a:r>
              <a:rPr lang="en-US" sz="2400" i="1" dirty="0" smtClean="0">
                <a:latin typeface="Cambria Math"/>
                <a:ea typeface="Cambria Math"/>
              </a:rPr>
              <a:t>)</a:t>
            </a:r>
          </a:p>
          <a:p>
            <a:pPr>
              <a:buNone/>
            </a:pPr>
            <a:r>
              <a:rPr lang="en-US" sz="2400" i="1" dirty="0" smtClean="0">
                <a:latin typeface="Cambria Math"/>
                <a:ea typeface="Cambria Math"/>
              </a:rPr>
              <a:t>                           </a:t>
            </a:r>
            <a:r>
              <a:rPr lang="en-US" sz="2400" i="1" dirty="0" smtClean="0">
                <a:latin typeface="Calibri" pitchFamily="34" charset="0"/>
                <a:ea typeface="Cambria Math"/>
              </a:rPr>
              <a:t>Hi </a:t>
            </a:r>
            <a:r>
              <a:rPr lang="en-US" sz="2400" i="1" dirty="0" smtClean="0">
                <a:latin typeface="Cambria Math"/>
                <a:ea typeface="Cambria Math"/>
              </a:rPr>
              <a:t>: 𝜌≠0 (</a:t>
            </a:r>
            <a:r>
              <a:rPr lang="en-US" sz="2400" i="1" dirty="0" err="1" smtClean="0">
                <a:latin typeface="Cambria Math"/>
                <a:ea typeface="Cambria Math"/>
              </a:rPr>
              <a:t>Terjadi</a:t>
            </a:r>
            <a:r>
              <a:rPr lang="en-US" sz="2400" i="1" dirty="0" smtClean="0">
                <a:latin typeface="Cambria Math"/>
                <a:ea typeface="Cambria Math"/>
              </a:rPr>
              <a:t> </a:t>
            </a:r>
            <a:r>
              <a:rPr lang="en-US" sz="2400" i="1" dirty="0" err="1" smtClean="0">
                <a:latin typeface="Cambria Math"/>
                <a:ea typeface="Cambria Math"/>
              </a:rPr>
              <a:t>autokorelasi</a:t>
            </a:r>
            <a:r>
              <a:rPr lang="en-US" sz="2400" i="1" dirty="0" smtClean="0">
                <a:latin typeface="Cambria Math"/>
                <a:ea typeface="Cambria Math"/>
              </a:rPr>
              <a:t>)  </a:t>
            </a:r>
          </a:p>
          <a:p>
            <a:pPr>
              <a:buNone/>
            </a:pPr>
            <a:r>
              <a:rPr lang="en-US" sz="2400" i="1" dirty="0" smtClean="0">
                <a:latin typeface="Cambria Math"/>
                <a:ea typeface="Cambria Math"/>
              </a:rPr>
              <a:t>    </a:t>
            </a:r>
            <a:r>
              <a:rPr lang="en-US" sz="2400" dirty="0" smtClean="0">
                <a:latin typeface="Cambria Math"/>
                <a:ea typeface="Cambria Math"/>
              </a:rPr>
              <a:t>2) </a:t>
            </a:r>
            <a:r>
              <a:rPr lang="en-US" sz="2400" dirty="0" err="1" smtClean="0">
                <a:latin typeface="Cambria Math"/>
                <a:ea typeface="Cambria Math"/>
              </a:rPr>
              <a:t>Menghitung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statistik</a:t>
            </a:r>
            <a:r>
              <a:rPr lang="en-US" sz="2400" dirty="0" smtClean="0">
                <a:latin typeface="Cambria Math"/>
                <a:ea typeface="Cambria Math"/>
              </a:rPr>
              <a:t> Durbin Watson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rumus</a:t>
            </a:r>
            <a:r>
              <a:rPr lang="en-US" sz="2400" dirty="0" smtClean="0">
                <a:latin typeface="Cambria Math"/>
                <a:ea typeface="Cambria Math"/>
              </a:rPr>
              <a:t>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3) </a:t>
            </a:r>
            <a:r>
              <a:rPr lang="en-US" sz="2400" dirty="0" err="1" smtClean="0"/>
              <a:t>Nilai</a:t>
            </a:r>
            <a:r>
              <a:rPr lang="en-US" sz="2400" dirty="0" smtClean="0"/>
              <a:t> DW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         </a:t>
            </a:r>
            <a:r>
              <a:rPr lang="en-US" sz="2400" dirty="0" err="1" smtClean="0"/>
              <a:t>Jika</a:t>
            </a:r>
            <a:r>
              <a:rPr lang="en-US" sz="2400" dirty="0" smtClean="0"/>
              <a:t> DW &lt; </a:t>
            </a:r>
            <a:r>
              <a:rPr lang="en-US" sz="2400" dirty="0" err="1" smtClean="0"/>
              <a:t>dL</a:t>
            </a:r>
            <a:r>
              <a:rPr lang="en-US" sz="2400" dirty="0" smtClean="0"/>
              <a:t> </a:t>
            </a:r>
            <a:r>
              <a:rPr lang="en-US" sz="2400" dirty="0" err="1" smtClean="0"/>
              <a:t>tolak</a:t>
            </a:r>
            <a:r>
              <a:rPr lang="en-US" sz="2400" dirty="0" smtClean="0"/>
              <a:t> Ho (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autokorelasi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         </a:t>
            </a:r>
            <a:r>
              <a:rPr lang="en-US" sz="2400" dirty="0" err="1" smtClean="0"/>
              <a:t>Jika</a:t>
            </a:r>
            <a:r>
              <a:rPr lang="en-US" sz="2400" dirty="0" smtClean="0"/>
              <a:t> DW &gt; (4-dl)  </a:t>
            </a:r>
            <a:r>
              <a:rPr lang="en-US" sz="2400" dirty="0" err="1" smtClean="0"/>
              <a:t>tolak</a:t>
            </a:r>
            <a:r>
              <a:rPr lang="en-US" sz="2400" dirty="0" smtClean="0"/>
              <a:t> Ho (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autokorelasi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negatif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        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dU</a:t>
            </a:r>
            <a:r>
              <a:rPr lang="en-US" sz="2400" dirty="0" smtClean="0"/>
              <a:t> &lt; DW &lt; (4-dU) </a:t>
            </a:r>
            <a:r>
              <a:rPr lang="en-US" sz="2400" dirty="0" err="1" smtClean="0"/>
              <a:t>terima</a:t>
            </a:r>
            <a:r>
              <a:rPr lang="en-US" sz="2400" dirty="0" smtClean="0"/>
              <a:t> Ho (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autokorelasi</a:t>
            </a:r>
            <a:r>
              <a:rPr lang="en-US" sz="2400" dirty="0" smtClean="0"/>
              <a:t>)</a:t>
            </a:r>
          </a:p>
          <a:p>
            <a:pPr marL="576000" indent="-576000">
              <a:buNone/>
            </a:pPr>
            <a:r>
              <a:rPr lang="en-US" sz="2400" dirty="0" smtClean="0"/>
              <a:t>        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dL</a:t>
            </a:r>
            <a:r>
              <a:rPr lang="en-US" sz="2400" dirty="0" smtClean="0"/>
              <a:t> &lt; DW &lt; </a:t>
            </a:r>
            <a:r>
              <a:rPr lang="en-US" sz="2400" dirty="0" err="1" smtClean="0"/>
              <a:t>dU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(4-dU &lt; DW &lt; (4-dL)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disimpulkan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54275" y="2500316"/>
          <a:ext cx="3348038" cy="1428750"/>
        </p:xfrm>
        <a:graphic>
          <a:graphicData uri="http://schemas.openxmlformats.org/presentationml/2006/ole">
            <p:oleObj spid="_x0000_s41986" name="Equation" r:id="rId4" imgW="190476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model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lag </a:t>
            </a:r>
            <a:r>
              <a:rPr lang="en-US" sz="2400" dirty="0" err="1" smtClean="0"/>
              <a:t>respons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 </a:t>
            </a:r>
            <a:r>
              <a:rPr lang="en-US" sz="2400" dirty="0" err="1" smtClean="0"/>
              <a:t>statististik</a:t>
            </a:r>
            <a:r>
              <a:rPr lang="en-US" sz="2400" dirty="0" smtClean="0"/>
              <a:t> DW </a:t>
            </a:r>
            <a:r>
              <a:rPr lang="en-US" sz="2400" dirty="0" err="1" smtClean="0"/>
              <a:t>mendekati</a:t>
            </a:r>
            <a:r>
              <a:rPr lang="en-US" sz="2400" dirty="0" smtClean="0"/>
              <a:t> 2 </a:t>
            </a:r>
            <a:r>
              <a:rPr lang="en-US" sz="2400" dirty="0" err="1" smtClean="0"/>
              <a:t>walaupun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autokorelasi</a:t>
            </a:r>
            <a:r>
              <a:rPr lang="en-US" sz="2400" dirty="0" smtClean="0"/>
              <a:t>. 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statistik</a:t>
            </a:r>
            <a:r>
              <a:rPr lang="en-US" sz="2400" dirty="0" smtClean="0"/>
              <a:t> DW </a:t>
            </a:r>
            <a:r>
              <a:rPr lang="en-US" sz="2400" dirty="0" err="1" smtClean="0"/>
              <a:t>tidak</a:t>
            </a:r>
            <a:r>
              <a:rPr lang="en-US" sz="2400" dirty="0" smtClean="0"/>
              <a:t> valid.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disarankan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Statistik</a:t>
            </a:r>
            <a:r>
              <a:rPr lang="en-US" sz="2400" b="1" dirty="0" smtClean="0"/>
              <a:t> Durbin h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>
                <a:latin typeface="Cambria Math"/>
                <a:ea typeface="Cambria Math"/>
              </a:rPr>
              <a:t>𝜌          = </a:t>
            </a:r>
            <a:r>
              <a:rPr lang="en-US" sz="2400" dirty="0" err="1" smtClean="0">
                <a:latin typeface="Cambria Math"/>
                <a:ea typeface="Cambria Math"/>
              </a:rPr>
              <a:t>dugaan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koefisien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autokorelasi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ordo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satu</a:t>
            </a:r>
            <a:endParaRPr lang="en-US" sz="24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sz="2400" dirty="0" smtClean="0">
                <a:latin typeface="Cambria Math"/>
                <a:ea typeface="Cambria Math"/>
              </a:rPr>
              <a:t>T           = </a:t>
            </a:r>
            <a:r>
              <a:rPr lang="en-US" sz="2400" dirty="0" err="1" smtClean="0">
                <a:latin typeface="Cambria Math"/>
                <a:ea typeface="Cambria Math"/>
              </a:rPr>
              <a:t>Jumlah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pengamatan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</a:p>
          <a:p>
            <a:pPr>
              <a:buNone/>
            </a:pPr>
            <a:r>
              <a:rPr lang="en-US" sz="2400" dirty="0" err="1" smtClean="0">
                <a:latin typeface="Cambria Math"/>
                <a:ea typeface="Cambria Math"/>
              </a:rPr>
              <a:t>Var</a:t>
            </a:r>
            <a:r>
              <a:rPr lang="en-US" sz="2400" dirty="0" smtClean="0">
                <a:latin typeface="Cambria Math"/>
                <a:ea typeface="Cambria Math"/>
              </a:rPr>
              <a:t>(b) = </a:t>
            </a:r>
            <a:r>
              <a:rPr lang="en-US" sz="2400" dirty="0" err="1" smtClean="0">
                <a:latin typeface="Cambria Math"/>
                <a:ea typeface="Cambria Math"/>
              </a:rPr>
              <a:t>dugaan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ragam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dari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koefisien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peubah</a:t>
            </a:r>
            <a:r>
              <a:rPr lang="en-US" sz="2400" dirty="0" smtClean="0">
                <a:latin typeface="Cambria Math"/>
                <a:ea typeface="Cambria Math"/>
              </a:rPr>
              <a:t> lag </a:t>
            </a:r>
            <a:r>
              <a:rPr lang="en-US" sz="2400" dirty="0" err="1" smtClean="0">
                <a:latin typeface="Cambria Math"/>
                <a:ea typeface="Cambria Math"/>
              </a:rPr>
              <a:t>respons</a:t>
            </a:r>
            <a:endParaRPr lang="en-US" sz="24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sz="2400" dirty="0" err="1" smtClean="0">
                <a:latin typeface="Cambria Math"/>
                <a:ea typeface="Cambria Math"/>
              </a:rPr>
              <a:t>Oleh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karena</a:t>
            </a:r>
            <a:r>
              <a:rPr lang="en-US" sz="2400" dirty="0" smtClean="0">
                <a:latin typeface="Cambria Math"/>
                <a:ea typeface="Cambria Math"/>
              </a:rPr>
              <a:t> DW≈2(1-𝜌), </a:t>
            </a:r>
            <a:r>
              <a:rPr lang="en-US" sz="2400" dirty="0" err="1" smtClean="0">
                <a:latin typeface="Cambria Math"/>
                <a:ea typeface="Cambria Math"/>
              </a:rPr>
              <a:t>maka</a:t>
            </a:r>
            <a:r>
              <a:rPr lang="en-US" sz="2400" dirty="0" smtClean="0">
                <a:latin typeface="Cambria Math"/>
                <a:ea typeface="Cambria Math"/>
              </a:rPr>
              <a:t>, </a:t>
            </a:r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28926" y="2214554"/>
          <a:ext cx="2447257" cy="865192"/>
        </p:xfrm>
        <a:graphic>
          <a:graphicData uri="http://schemas.openxmlformats.org/presentationml/2006/ole">
            <p:oleObj spid="_x0000_s156676" name="Equation" r:id="rId4" imgW="1257120" imgH="444240" progId="Equation.3">
              <p:embed/>
            </p:oleObj>
          </a:graphicData>
        </a:graphic>
      </p:graphicFrame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2435225" y="5064125"/>
          <a:ext cx="3436938" cy="865188"/>
        </p:xfrm>
        <a:graphic>
          <a:graphicData uri="http://schemas.openxmlformats.org/presentationml/2006/ole">
            <p:oleObj spid="_x0000_s156678" name="Equation" r:id="rId5" imgW="17650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28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=kX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spcAft>
                <a:spcPts val="600"/>
              </a:spcAft>
              <a:buNone/>
            </a:pPr>
            <a:endParaRPr lang="en-US" sz="2400" dirty="0" smtClean="0"/>
          </a:p>
          <a:p>
            <a:pPr>
              <a:spcAft>
                <a:spcPts val="600"/>
              </a:spcAft>
              <a:buNone/>
            </a:pP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pendugaan</a:t>
            </a:r>
            <a:r>
              <a:rPr lang="en-US" sz="2400" dirty="0" smtClean="0"/>
              <a:t> </a:t>
            </a:r>
            <a:r>
              <a:rPr lang="en-US" sz="2400" dirty="0" err="1" smtClean="0"/>
              <a:t>var</a:t>
            </a:r>
            <a:r>
              <a:rPr lang="en-US" sz="2400" dirty="0" smtClean="0"/>
              <a:t>(</a:t>
            </a:r>
            <a:r>
              <a:rPr lang="el-GR" sz="2400" dirty="0" smtClean="0">
                <a:latin typeface="Cambria Math"/>
                <a:ea typeface="Cambria Math"/>
              </a:rPr>
              <a:t>β</a:t>
            </a:r>
            <a:r>
              <a:rPr lang="en-US" sz="2400" dirty="0" smtClean="0"/>
              <a:t>)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infinite.</a:t>
            </a:r>
          </a:p>
          <a:p>
            <a:pPr>
              <a:buNone/>
            </a:pPr>
            <a:r>
              <a:rPr lang="en-US" sz="2600" b="1" dirty="0" err="1" smtClean="0"/>
              <a:t>Akibat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Multikolinier</a:t>
            </a:r>
            <a:endParaRPr lang="en-US" sz="2600" b="1" dirty="0" smtClean="0"/>
          </a:p>
          <a:p>
            <a:pPr marL="0" indent="0"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sempurna</a:t>
            </a:r>
            <a:r>
              <a:rPr lang="en-US" sz="2400" dirty="0" smtClean="0"/>
              <a:t>, </a:t>
            </a:r>
            <a:r>
              <a:rPr lang="en-US" sz="2400" dirty="0" err="1" smtClean="0"/>
              <a:t>tetepi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parameter </a:t>
            </a:r>
            <a:r>
              <a:rPr lang="en-US" sz="2400" dirty="0" err="1" smtClean="0"/>
              <a:t>koef</a:t>
            </a:r>
            <a:r>
              <a:rPr lang="en-US" sz="2400" dirty="0" smtClean="0"/>
              <a:t>. </a:t>
            </a:r>
            <a:r>
              <a:rPr lang="en-US" sz="2400" dirty="0" err="1" smtClean="0"/>
              <a:t>regresi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interpretasinya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.</a:t>
            </a:r>
          </a:p>
          <a:p>
            <a:pPr marL="288000" indent="-457200">
              <a:buNone/>
            </a:pPr>
            <a:r>
              <a:rPr lang="en-US" sz="2400" dirty="0" smtClean="0"/>
              <a:t>  - </a:t>
            </a:r>
            <a:r>
              <a:rPr lang="en-US" sz="2400" dirty="0" err="1" smtClean="0"/>
              <a:t>Var</a:t>
            </a:r>
            <a:r>
              <a:rPr lang="en-US" sz="2400" dirty="0" smtClean="0"/>
              <a:t>(b)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,  </a:t>
            </a:r>
            <a:r>
              <a:rPr lang="en-US" sz="2400" dirty="0" err="1" smtClean="0"/>
              <a:t>walaupun</a:t>
            </a:r>
            <a:r>
              <a:rPr lang="en-US" sz="2400" dirty="0" smtClean="0"/>
              <a:t> b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 </a:t>
            </a:r>
            <a:r>
              <a:rPr lang="en-US" sz="2400" dirty="0" err="1" smtClean="0"/>
              <a:t>tak</a:t>
            </a:r>
            <a:r>
              <a:rPr lang="en-US" sz="2400" dirty="0" smtClean="0"/>
              <a:t> bias. 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menolak</a:t>
            </a:r>
            <a:r>
              <a:rPr lang="en-US" sz="2400" dirty="0" smtClean="0"/>
              <a:t> Ho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. </a:t>
            </a:r>
            <a:r>
              <a:rPr lang="en-US" sz="2400" dirty="0" err="1" smtClean="0"/>
              <a:t>Nilai</a:t>
            </a:r>
            <a:r>
              <a:rPr lang="en-US" sz="2400" dirty="0" smtClean="0"/>
              <a:t> b </a:t>
            </a:r>
            <a:r>
              <a:rPr lang="en-US" sz="2400" dirty="0" err="1" smtClean="0"/>
              <a:t>sensitif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data.</a:t>
            </a:r>
          </a:p>
          <a:p>
            <a:pPr marL="288000" indent="-457200">
              <a:buNone/>
            </a:pPr>
            <a:r>
              <a:rPr lang="en-US" sz="2400" dirty="0"/>
              <a:t> </a:t>
            </a:r>
            <a:r>
              <a:rPr lang="en-US" sz="2400" dirty="0" smtClean="0"/>
              <a:t> -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uji</a:t>
            </a:r>
            <a:r>
              <a:rPr lang="en-US" sz="2400" dirty="0" smtClean="0"/>
              <a:t> F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l-GR" sz="2400" dirty="0" smtClean="0">
                <a:latin typeface="Cambria Math"/>
                <a:ea typeface="Cambria Math"/>
              </a:rPr>
              <a:t>β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berbeda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nyata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nol</a:t>
            </a:r>
            <a:r>
              <a:rPr lang="en-US" sz="2400" dirty="0" smtClean="0">
                <a:latin typeface="Cambria Math"/>
                <a:ea typeface="Cambria Math"/>
              </a:rPr>
              <a:t> (</a:t>
            </a:r>
            <a:r>
              <a:rPr lang="en-US" sz="2400" dirty="0" err="1" smtClean="0">
                <a:latin typeface="Cambria Math"/>
                <a:ea typeface="Cambria Math"/>
              </a:rPr>
              <a:t>signifikan</a:t>
            </a:r>
            <a:r>
              <a:rPr lang="en-US" sz="2400" dirty="0" smtClean="0">
                <a:latin typeface="Cambria Math"/>
                <a:ea typeface="Cambria Math"/>
              </a:rPr>
              <a:t>),  </a:t>
            </a:r>
            <a:r>
              <a:rPr lang="en-US" sz="2400" dirty="0" err="1" smtClean="0">
                <a:latin typeface="Cambria Math"/>
                <a:ea typeface="Cambria Math"/>
              </a:rPr>
              <a:t>tetapi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pada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uji</a:t>
            </a:r>
            <a:r>
              <a:rPr lang="en-US" sz="2400" dirty="0" smtClean="0">
                <a:latin typeface="Cambria Math"/>
                <a:ea typeface="Cambria Math"/>
              </a:rPr>
              <a:t> t, </a:t>
            </a:r>
            <a:r>
              <a:rPr lang="en-US" sz="2400" dirty="0" err="1" smtClean="0">
                <a:latin typeface="Cambria Math"/>
                <a:ea typeface="Cambria Math"/>
              </a:rPr>
              <a:t>tidak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ada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l-GR" sz="2400" dirty="0" smtClean="0">
                <a:latin typeface="Cambria Math"/>
                <a:ea typeface="Cambria Math"/>
              </a:rPr>
              <a:t>β</a:t>
            </a:r>
            <a:r>
              <a:rPr lang="en-US" sz="2400" dirty="0" smtClean="0">
                <a:latin typeface="Cambria Math"/>
                <a:ea typeface="Cambria Math"/>
              </a:rPr>
              <a:t> yang </a:t>
            </a:r>
            <a:r>
              <a:rPr lang="en-US" sz="2400" dirty="0" err="1" smtClean="0">
                <a:latin typeface="Cambria Math"/>
                <a:ea typeface="Cambria Math"/>
              </a:rPr>
              <a:t>signifikan</a:t>
            </a:r>
            <a:r>
              <a:rPr lang="en-US" sz="2400" dirty="0" smtClean="0">
                <a:latin typeface="Cambria Math"/>
                <a:ea typeface="Cambria Math"/>
              </a:rPr>
              <a:t>. 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00125" y="285728"/>
          <a:ext cx="6762750" cy="857250"/>
        </p:xfrm>
        <a:graphic>
          <a:graphicData uri="http://schemas.openxmlformats.org/presentationml/2006/ole">
            <p:oleObj spid="_x0000_s86018" name="Equation" r:id="rId4" imgW="3606480" imgH="4572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81063" y="1428736"/>
          <a:ext cx="7143750" cy="857250"/>
        </p:xfrm>
        <a:graphic>
          <a:graphicData uri="http://schemas.openxmlformats.org/presentationml/2006/ole">
            <p:oleObj spid="_x0000_s86019" name="Equation" r:id="rId5" imgW="380988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 smtClean="0"/>
              <a:t>Solusi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Autokorelasi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smtClean="0"/>
              <a:t>   1)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autokorelsi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mbria Math"/>
                <a:ea typeface="Cambria Math"/>
              </a:rPr>
              <a:t>→ Generalized differencing</a:t>
            </a:r>
          </a:p>
          <a:p>
            <a:pPr marL="504000" indent="-504000">
              <a:buNone/>
            </a:pPr>
            <a:r>
              <a:rPr lang="en-US" sz="2400" dirty="0" smtClean="0">
                <a:latin typeface="Cambria Math"/>
                <a:ea typeface="Cambria Math"/>
              </a:rPr>
              <a:t>   2)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autokorelsi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mbria Math"/>
                <a:ea typeface="Cambria Math"/>
              </a:rPr>
              <a:t>→ Cochrane-</a:t>
            </a:r>
            <a:r>
              <a:rPr lang="en-US" sz="2400" dirty="0" err="1" smtClean="0">
                <a:latin typeface="Cambria Math"/>
                <a:ea typeface="Cambria Math"/>
              </a:rPr>
              <a:t>Orcutt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atau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Hilderth_Lu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</a:p>
          <a:p>
            <a:pPr marL="504000" indent="-504000">
              <a:buNone/>
            </a:pPr>
            <a:r>
              <a:rPr lang="en-US" sz="2400" dirty="0" smtClean="0">
                <a:latin typeface="Cambria Math"/>
                <a:ea typeface="Cambria Math"/>
              </a:rPr>
              <a:t>   3) Durbin’s two stage method</a:t>
            </a:r>
          </a:p>
          <a:p>
            <a:pPr marL="504000" indent="-504000">
              <a:buNone/>
            </a:pPr>
            <a:r>
              <a:rPr lang="en-US" sz="2400" dirty="0" err="1" smtClean="0">
                <a:latin typeface="Cambria Math"/>
                <a:ea typeface="Cambria Math"/>
              </a:rPr>
              <a:t>Metode</a:t>
            </a:r>
            <a:r>
              <a:rPr lang="en-US" sz="2400" dirty="0" smtClean="0">
                <a:latin typeface="Cambria Math"/>
                <a:ea typeface="Cambria Math"/>
              </a:rPr>
              <a:t> Cochrane-</a:t>
            </a:r>
            <a:r>
              <a:rPr lang="en-US" sz="2400" dirty="0" err="1" smtClean="0">
                <a:latin typeface="Cambria Math"/>
                <a:ea typeface="Cambria Math"/>
              </a:rPr>
              <a:t>Orcutt</a:t>
            </a:r>
            <a:r>
              <a:rPr lang="en-US" sz="2400" dirty="0" smtClean="0">
                <a:latin typeface="Cambria Math"/>
                <a:ea typeface="Cambria Math"/>
              </a:rPr>
              <a:t>: </a:t>
            </a:r>
          </a:p>
          <a:p>
            <a:pPr marL="504000" indent="-504000">
              <a:buNone/>
            </a:pPr>
            <a:r>
              <a:rPr lang="en-US" sz="2400" dirty="0" smtClean="0">
                <a:latin typeface="Cambria Math"/>
                <a:ea typeface="Cambria Math"/>
              </a:rPr>
              <a:t>  (1) </a:t>
            </a:r>
            <a:r>
              <a:rPr lang="en-US" sz="2400" dirty="0" err="1" smtClean="0">
                <a:latin typeface="Cambria Math"/>
                <a:ea typeface="Cambria Math"/>
              </a:rPr>
              <a:t>Menduga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OLS :                    , </a:t>
            </a:r>
            <a:r>
              <a:rPr lang="en-US" sz="2400" dirty="0" err="1" smtClean="0">
                <a:latin typeface="Cambria Math"/>
                <a:ea typeface="Cambria Math"/>
              </a:rPr>
              <a:t>hitung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sisaan</a:t>
            </a:r>
            <a:r>
              <a:rPr lang="en-US" sz="2400" dirty="0" smtClean="0">
                <a:latin typeface="Cambria Math"/>
                <a:ea typeface="Cambria Math"/>
              </a:rPr>
              <a:t>:                  </a:t>
            </a:r>
          </a:p>
          <a:p>
            <a:pPr marL="504000" indent="-504000">
              <a:spcAft>
                <a:spcPts val="600"/>
              </a:spcAft>
              <a:buNone/>
            </a:pPr>
            <a:r>
              <a:rPr lang="en-US" sz="2400" dirty="0" smtClean="0">
                <a:latin typeface="Cambria Math"/>
                <a:ea typeface="Cambria Math"/>
              </a:rPr>
              <a:t>           </a:t>
            </a:r>
            <a:r>
              <a:rPr lang="en-US" sz="2400" dirty="0" err="1" smtClean="0">
                <a:latin typeface="Cambria Math"/>
                <a:ea typeface="Cambria Math"/>
              </a:rPr>
              <a:t>Kemudian</a:t>
            </a:r>
            <a:r>
              <a:rPr lang="en-US" sz="2400" dirty="0" smtClean="0">
                <a:latin typeface="Cambria Math"/>
                <a:ea typeface="Cambria Math"/>
              </a:rPr>
              <a:t>  </a:t>
            </a:r>
            <a:r>
              <a:rPr lang="en-US" sz="2400" dirty="0" err="1" smtClean="0">
                <a:latin typeface="Cambria Math"/>
                <a:ea typeface="Cambria Math"/>
              </a:rPr>
              <a:t>menduga</a:t>
            </a:r>
            <a:r>
              <a:rPr lang="en-US" sz="2400" dirty="0" smtClean="0">
                <a:latin typeface="Cambria Math"/>
                <a:ea typeface="Cambria Math"/>
              </a:rPr>
              <a:t> 𝜌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rumus</a:t>
            </a:r>
            <a:r>
              <a:rPr lang="en-US" sz="2400" dirty="0" smtClean="0">
                <a:latin typeface="Cambria Math"/>
                <a:ea typeface="Cambria Math"/>
              </a:rPr>
              <a:t> :                       </a:t>
            </a:r>
          </a:p>
          <a:p>
            <a:pPr marL="648000" indent="-648000">
              <a:buNone/>
            </a:pPr>
            <a:r>
              <a:rPr lang="en-US" sz="2400" dirty="0" smtClean="0">
                <a:latin typeface="Cambria Math"/>
                <a:ea typeface="Cambria Math"/>
              </a:rPr>
              <a:t>   (2) </a:t>
            </a:r>
            <a:r>
              <a:rPr lang="en-US" sz="2400" dirty="0" err="1" smtClean="0">
                <a:latin typeface="Cambria Math"/>
                <a:ea typeface="Cambria Math"/>
              </a:rPr>
              <a:t>Menggunakan</a:t>
            </a:r>
            <a:r>
              <a:rPr lang="en-US" sz="2400" dirty="0" smtClean="0">
                <a:latin typeface="Cambria Math"/>
                <a:ea typeface="Cambria Math"/>
              </a:rPr>
              <a:t>   </a:t>
            </a:r>
            <a:r>
              <a:rPr lang="en-US" sz="2400" dirty="0" err="1" smtClean="0">
                <a:latin typeface="Cambria Math"/>
                <a:ea typeface="Cambria Math"/>
              </a:rPr>
              <a:t>untuk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menstranformasi</a:t>
            </a:r>
            <a:r>
              <a:rPr lang="en-US" sz="2400" dirty="0" smtClean="0">
                <a:latin typeface="Cambria Math"/>
                <a:ea typeface="Cambria Math"/>
              </a:rPr>
              <a:t> data. </a:t>
            </a:r>
            <a:r>
              <a:rPr lang="en-US" sz="2400" dirty="0" err="1" smtClean="0">
                <a:latin typeface="Cambria Math"/>
                <a:ea typeface="Cambria Math"/>
              </a:rPr>
              <a:t>Setelah</a:t>
            </a:r>
            <a:r>
              <a:rPr lang="en-US" sz="2400" dirty="0" smtClean="0">
                <a:latin typeface="Cambria Math"/>
                <a:ea typeface="Cambria Math"/>
              </a:rPr>
              <a:t> data </a:t>
            </a:r>
            <a:r>
              <a:rPr lang="en-US" sz="2400" dirty="0" err="1" smtClean="0">
                <a:latin typeface="Cambria Math"/>
                <a:ea typeface="Cambria Math"/>
              </a:rPr>
              <a:t>di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rubah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diduga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lagi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OLS model :</a:t>
            </a:r>
          </a:p>
          <a:p>
            <a:pPr marL="504000" indent="-504000">
              <a:spcAft>
                <a:spcPts val="1200"/>
              </a:spcAft>
              <a:buNone/>
            </a:pPr>
            <a:endParaRPr lang="en-US" sz="2400" dirty="0" smtClean="0"/>
          </a:p>
          <a:p>
            <a:pPr marL="504000" indent="-504000">
              <a:spcAft>
                <a:spcPts val="1200"/>
              </a:spcAft>
              <a:buNone/>
            </a:pPr>
            <a:r>
              <a:rPr lang="en-US" sz="2400" dirty="0" smtClean="0"/>
              <a:t>           </a:t>
            </a:r>
            <a:r>
              <a:rPr lang="en-US" sz="2400" dirty="0" err="1" smtClean="0"/>
              <a:t>menduga</a:t>
            </a:r>
            <a:r>
              <a:rPr lang="en-US" sz="2400" dirty="0" smtClean="0"/>
              <a:t>                  ,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menduga</a:t>
            </a:r>
            <a:r>
              <a:rPr lang="en-US" sz="2400" dirty="0" smtClean="0"/>
              <a:t>      </a:t>
            </a:r>
          </a:p>
          <a:p>
            <a:pPr marL="504000" indent="-504000">
              <a:buNone/>
            </a:pPr>
            <a:r>
              <a:rPr lang="en-US" sz="2400" dirty="0" smtClean="0"/>
              <a:t>   (3) </a:t>
            </a:r>
            <a:r>
              <a:rPr lang="en-US" sz="2400" dirty="0" err="1" smtClean="0">
                <a:latin typeface="Cambria Math"/>
                <a:ea typeface="Cambria Math"/>
              </a:rPr>
              <a:t>Menggunakan</a:t>
            </a:r>
            <a:r>
              <a:rPr lang="en-US" sz="2400" dirty="0" smtClean="0">
                <a:latin typeface="Cambria Math"/>
                <a:ea typeface="Cambria Math"/>
              </a:rPr>
              <a:t>    </a:t>
            </a:r>
            <a:r>
              <a:rPr lang="en-US" sz="2400" dirty="0" err="1" smtClean="0">
                <a:latin typeface="Cambria Math"/>
                <a:ea typeface="Cambria Math"/>
              </a:rPr>
              <a:t>untuk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menstranformasi</a:t>
            </a:r>
            <a:r>
              <a:rPr lang="en-US" sz="2400" dirty="0" smtClean="0">
                <a:latin typeface="Cambria Math"/>
                <a:ea typeface="Cambria Math"/>
              </a:rPr>
              <a:t> data. </a:t>
            </a:r>
            <a:r>
              <a:rPr lang="en-US" sz="2400" dirty="0" err="1" smtClean="0">
                <a:latin typeface="Cambria Math"/>
                <a:ea typeface="Cambria Math"/>
              </a:rPr>
              <a:t>Setelah</a:t>
            </a:r>
            <a:r>
              <a:rPr lang="en-US" sz="2400" dirty="0" smtClean="0">
                <a:latin typeface="Cambria Math"/>
                <a:ea typeface="Cambria Math"/>
              </a:rPr>
              <a:t> data </a:t>
            </a:r>
            <a:r>
              <a:rPr lang="en-US" sz="2400" dirty="0" err="1" smtClean="0">
                <a:latin typeface="Cambria Math"/>
                <a:ea typeface="Cambria Math"/>
              </a:rPr>
              <a:t>di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rubah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diduga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lagi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OLS model :</a:t>
            </a:r>
          </a:p>
          <a:p>
            <a:pPr marL="504000" indent="-504000">
              <a:buNone/>
            </a:pP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97349" y="2714620"/>
          <a:ext cx="1264453" cy="428628"/>
        </p:xfrm>
        <a:graphic>
          <a:graphicData uri="http://schemas.openxmlformats.org/presentationml/2006/ole">
            <p:oleObj spid="_x0000_s46082" name="Equation" r:id="rId4" imgW="749160" imgH="2538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429520" y="2714619"/>
          <a:ext cx="1114434" cy="428629"/>
        </p:xfrm>
        <a:graphic>
          <a:graphicData uri="http://schemas.openxmlformats.org/presentationml/2006/ole">
            <p:oleObj spid="_x0000_s46083" name="Equation" r:id="rId5" imgW="660240" imgH="253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486544" y="2973614"/>
          <a:ext cx="1228728" cy="741138"/>
        </p:xfrm>
        <a:graphic>
          <a:graphicData uri="http://schemas.openxmlformats.org/presentationml/2006/ole">
            <p:oleObj spid="_x0000_s46084" name="Equation" r:id="rId6" imgW="799920" imgH="4824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01863" y="4270375"/>
          <a:ext cx="4921250" cy="590550"/>
        </p:xfrm>
        <a:graphic>
          <a:graphicData uri="http://schemas.openxmlformats.org/presentationml/2006/ole">
            <p:oleObj spid="_x0000_s46085" name="Equation" r:id="rId7" imgW="2539800" imgH="304560" progId="Equation.3">
              <p:embed/>
            </p:oleObj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2500298" y="4786322"/>
          <a:ext cx="1114425" cy="514350"/>
        </p:xfrm>
        <a:graphic>
          <a:graphicData uri="http://schemas.openxmlformats.org/presentationml/2006/ole">
            <p:oleObj spid="_x0000_s46087" name="Equation" r:id="rId8" imgW="660240" imgH="304560" progId="Equation.3">
              <p:embed/>
            </p:oleObj>
          </a:graphicData>
        </a:graphic>
      </p:graphicFrame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6643688" y="4649787"/>
          <a:ext cx="1357336" cy="904891"/>
        </p:xfrm>
        <a:graphic>
          <a:graphicData uri="http://schemas.openxmlformats.org/presentationml/2006/ole">
            <p:oleObj spid="_x0000_s46088" name="Equation" r:id="rId9" imgW="799920" imgH="533160" progId="Equation.3">
              <p:embed/>
            </p:oleObj>
          </a:graphicData>
        </a:graphic>
      </p:graphicFrame>
      <p:graphicFrame>
        <p:nvGraphicFramePr>
          <p:cNvPr id="46089" name="Object 9"/>
          <p:cNvGraphicFramePr>
            <a:graphicFrameLocks noChangeAspect="1"/>
          </p:cNvGraphicFramePr>
          <p:nvPr/>
        </p:nvGraphicFramePr>
        <p:xfrm>
          <a:off x="3071802" y="3668717"/>
          <a:ext cx="234950" cy="331787"/>
        </p:xfrm>
        <a:graphic>
          <a:graphicData uri="http://schemas.openxmlformats.org/presentationml/2006/ole">
            <p:oleObj spid="_x0000_s46089" name="Equation" r:id="rId10" imgW="152280" imgH="2156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000364" y="5429264"/>
          <a:ext cx="285752" cy="428628"/>
        </p:xfrm>
        <a:graphic>
          <a:graphicData uri="http://schemas.openxmlformats.org/presentationml/2006/ole">
            <p:oleObj spid="_x0000_s46090" name="Equation" r:id="rId11" imgW="1522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menduga</a:t>
            </a:r>
            <a:r>
              <a:rPr lang="en-US" sz="2400" dirty="0" smtClean="0"/>
              <a:t> :                   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dihitung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Prosedur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terus</a:t>
            </a:r>
            <a:r>
              <a:rPr lang="en-US" sz="2400" dirty="0" smtClean="0"/>
              <a:t> </a:t>
            </a:r>
            <a:r>
              <a:rPr lang="en-US" sz="2400" dirty="0" err="1" smtClean="0"/>
              <a:t>diulangi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mbria Math"/>
                <a:ea typeface="Cambria Math"/>
              </a:rPr>
              <a:t>𝜌 </a:t>
            </a:r>
            <a:r>
              <a:rPr lang="en-US" sz="2400" dirty="0" err="1" smtClean="0">
                <a:latin typeface="Cambria Math"/>
                <a:ea typeface="Cambria Math"/>
              </a:rPr>
              <a:t>kon</a:t>
            </a:r>
            <a:r>
              <a:rPr lang="en-US" sz="2400" dirty="0" err="1" smtClean="0"/>
              <a:t>vergen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prosedur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konvergen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dinamakan</a:t>
            </a:r>
            <a:r>
              <a:rPr lang="en-US" sz="2400" dirty="0" smtClean="0"/>
              <a:t> two-stage Cochrane-</a:t>
            </a:r>
            <a:r>
              <a:rPr lang="en-US" sz="2400" dirty="0" err="1" smtClean="0"/>
              <a:t>Orcutt</a:t>
            </a:r>
            <a:r>
              <a:rPr lang="en-US" sz="2400" dirty="0" smtClean="0"/>
              <a:t> method.</a:t>
            </a:r>
          </a:p>
          <a:p>
            <a:pPr marL="0" indent="0"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: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menduga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import,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import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. Makin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makin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diimport</a:t>
            </a:r>
            <a:r>
              <a:rPr lang="en-US" sz="2400" dirty="0" smtClean="0"/>
              <a:t>.  </a:t>
            </a:r>
            <a:r>
              <a:rPr lang="en-US" sz="2400" dirty="0" err="1" smtClean="0"/>
              <a:t>Modelnya</a:t>
            </a:r>
            <a:r>
              <a:rPr lang="en-US" sz="2400" dirty="0" smtClean="0"/>
              <a:t> 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Di </a:t>
            </a:r>
            <a:r>
              <a:rPr lang="en-US" sz="2400" dirty="0" err="1" smtClean="0"/>
              <a:t>mana</a:t>
            </a:r>
            <a:r>
              <a:rPr lang="en-US" sz="2400" dirty="0" smtClean="0"/>
              <a:t> Y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import (</a:t>
            </a:r>
            <a:r>
              <a:rPr lang="en-US" sz="2400" dirty="0" err="1" smtClean="0"/>
              <a:t>Juta</a:t>
            </a:r>
            <a:r>
              <a:rPr lang="en-US" sz="2400" dirty="0" smtClean="0"/>
              <a:t> Rupiah) </a:t>
            </a:r>
            <a:r>
              <a:rPr lang="en-US" sz="2400" dirty="0" err="1" smtClean="0"/>
              <a:t>dan</a:t>
            </a:r>
            <a:r>
              <a:rPr lang="en-US" sz="2400" dirty="0" smtClean="0"/>
              <a:t> X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GNP (</a:t>
            </a:r>
            <a:r>
              <a:rPr lang="en-US" sz="2400" dirty="0" err="1" smtClean="0"/>
              <a:t>Juta</a:t>
            </a:r>
            <a:r>
              <a:rPr lang="en-US" sz="2400" dirty="0" smtClean="0"/>
              <a:t> Rupiah). </a:t>
            </a:r>
            <a:r>
              <a:rPr lang="en-US" sz="2400" dirty="0" err="1" smtClean="0"/>
              <a:t>Datanya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2201863" y="320675"/>
          <a:ext cx="4921250" cy="665163"/>
        </p:xfrm>
        <a:graphic>
          <a:graphicData uri="http://schemas.openxmlformats.org/presentationml/2006/ole">
            <p:oleObj spid="_x0000_s47106" name="Equation" r:id="rId4" imgW="2539800" imgH="342720" progId="Equation.3">
              <p:embed/>
            </p:oleObj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3286125" y="1179513"/>
          <a:ext cx="1238250" cy="642937"/>
        </p:xfrm>
        <a:graphic>
          <a:graphicData uri="http://schemas.openxmlformats.org/presentationml/2006/ole">
            <p:oleObj spid="_x0000_s47107" name="Equation" r:id="rId5" imgW="660240" imgH="342720" progId="Equation.3">
              <p:embed/>
            </p:oleObj>
          </a:graphicData>
        </a:graphic>
      </p:graphicFrame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6286512" y="1071546"/>
          <a:ext cx="1357312" cy="1076325"/>
        </p:xfrm>
        <a:graphic>
          <a:graphicData uri="http://schemas.openxmlformats.org/presentationml/2006/ole">
            <p:oleObj spid="_x0000_s47108" name="Equation" r:id="rId6" imgW="799920" imgH="634680" progId="Equation.3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3286116" y="5000636"/>
          <a:ext cx="1500198" cy="508222"/>
        </p:xfrm>
        <a:graphic>
          <a:graphicData uri="http://schemas.openxmlformats.org/presentationml/2006/ole">
            <p:oleObj spid="_x0000_s47109" name="Equation" r:id="rId7" imgW="7491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58" y="357162"/>
          <a:ext cx="8429685" cy="6143676"/>
        </p:xfrm>
        <a:graphic>
          <a:graphicData uri="http://schemas.openxmlformats.org/drawingml/2006/table">
            <a:tbl>
              <a:tblPr/>
              <a:tblGrid>
                <a:gridCol w="789958"/>
                <a:gridCol w="1226514"/>
                <a:gridCol w="1392821"/>
                <a:gridCol w="997842"/>
                <a:gridCol w="997842"/>
                <a:gridCol w="1481171"/>
                <a:gridCol w="1543537"/>
              </a:tblGrid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Tahun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Import (Y)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GNP(X)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et-1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21777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122,174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22418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204,999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122,174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22308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-63,253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204,999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-52,853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-63,253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-146,523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-52,853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72,176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-146,523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25310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-31,386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72,176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-53,073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-31,386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25886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-21,392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-53,073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-21,392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28134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266,238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-42,267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266,238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-34,616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-42,267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30705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-175,419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-34,616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32372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-86,386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-175,419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-256,415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-86,386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33764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-271,484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-256,415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34411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-53,337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-271,484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35429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167,108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-53,337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55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442,594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167,108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pendugaan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minitab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The regression equation is</a:t>
            </a:r>
          </a:p>
          <a:p>
            <a:pPr>
              <a:buNone/>
            </a:pPr>
            <a:r>
              <a:rPr lang="en-US" sz="2400" dirty="0" smtClean="0"/>
              <a:t>Y = - 2461 + 0,280 X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Predictor        </a:t>
            </a:r>
            <a:r>
              <a:rPr lang="en-US" sz="2400" dirty="0" err="1" smtClean="0"/>
              <a:t>Coef</a:t>
            </a:r>
            <a:r>
              <a:rPr lang="en-US" sz="2400" dirty="0" smtClean="0"/>
              <a:t>     SE </a:t>
            </a:r>
            <a:r>
              <a:rPr lang="en-US" sz="2400" dirty="0" err="1" smtClean="0"/>
              <a:t>Coef</a:t>
            </a:r>
            <a:r>
              <a:rPr lang="en-US" sz="2400" dirty="0" smtClean="0"/>
              <a:t>          T        P</a:t>
            </a:r>
          </a:p>
          <a:p>
            <a:pPr>
              <a:buNone/>
            </a:pPr>
            <a:r>
              <a:rPr lang="fr-FR" sz="2400" dirty="0" smtClean="0"/>
              <a:t>Constant      -2461,4       250,0      -9,85    0,000</a:t>
            </a:r>
          </a:p>
          <a:p>
            <a:pPr>
              <a:buNone/>
            </a:pPr>
            <a:r>
              <a:rPr lang="en-US" sz="2400" dirty="0" smtClean="0"/>
              <a:t>X            0,279524    0,008729      32,02    0,000</a:t>
            </a:r>
          </a:p>
          <a:p>
            <a:endParaRPr lang="en-US" sz="2400" dirty="0" smtClean="0"/>
          </a:p>
          <a:p>
            <a:pPr>
              <a:buNone/>
            </a:pPr>
            <a:r>
              <a:rPr lang="pt-BR" sz="2400" dirty="0" smtClean="0"/>
              <a:t>S = 178,4       R-Sq = 98,3%     R-Sq(adj) = 98,2%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Analysis of Variance</a:t>
            </a:r>
          </a:p>
          <a:p>
            <a:pPr>
              <a:buNone/>
            </a:pPr>
            <a:r>
              <a:rPr lang="en-US" sz="2400" dirty="0" smtClean="0"/>
              <a:t>Source               DF          SS                MS               F              P</a:t>
            </a:r>
          </a:p>
          <a:p>
            <a:pPr>
              <a:buNone/>
            </a:pPr>
            <a:r>
              <a:rPr lang="en-US" sz="2400" dirty="0" smtClean="0"/>
              <a:t>Regression         1    32645723    32645723   1025,40    0,000</a:t>
            </a:r>
          </a:p>
          <a:p>
            <a:pPr>
              <a:buNone/>
            </a:pPr>
            <a:r>
              <a:rPr lang="es-ES" sz="2400" dirty="0" smtClean="0"/>
              <a:t>Residual Error  18        573069          31837</a:t>
            </a:r>
          </a:p>
          <a:p>
            <a:pPr>
              <a:buNone/>
            </a:pPr>
            <a:r>
              <a:rPr lang="en-US" sz="2400" dirty="0" smtClean="0"/>
              <a:t>Total                   19    33218792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Durbin-Watson statistic = 0,94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033482"/>
          <a:ext cx="8229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K=1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K=2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d</a:t>
                      </a:r>
                      <a:r>
                        <a:rPr lang="en-US" sz="2800" baseline="-25000" dirty="0" err="1" smtClean="0"/>
                        <a:t>L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d</a:t>
                      </a:r>
                      <a:r>
                        <a:rPr lang="en-US" sz="2800" baseline="-25000" dirty="0" err="1" smtClean="0"/>
                        <a:t>U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d</a:t>
                      </a:r>
                      <a:r>
                        <a:rPr lang="en-US" sz="2800" baseline="-25000" dirty="0" err="1" smtClean="0"/>
                        <a:t>L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d</a:t>
                      </a:r>
                      <a:r>
                        <a:rPr lang="en-US" sz="2800" baseline="-25000" dirty="0" err="1" smtClean="0"/>
                        <a:t>U</a:t>
                      </a:r>
                      <a:endParaRPr lang="en-US" sz="28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1.08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1.36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0.95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1.54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1.37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0.98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1.54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1.38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1.54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1.16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1.39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1.05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1.54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1.40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1.08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1.54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1.41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1.54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1.22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1.54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1.24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1.43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1.54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500166" y="285728"/>
            <a:ext cx="6000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err="1" smtClean="0"/>
              <a:t>Tabel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baseline="-25000" dirty="0" err="1" smtClean="0"/>
              <a:t>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baseline="-25000" dirty="0" err="1" smtClean="0"/>
              <a:t>U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taraf</a:t>
            </a:r>
            <a:r>
              <a:rPr lang="en-US" sz="2800" dirty="0" smtClean="0"/>
              <a:t>  </a:t>
            </a:r>
            <a:r>
              <a:rPr lang="en-US" sz="2800" dirty="0" err="1" smtClean="0"/>
              <a:t>nyata</a:t>
            </a:r>
            <a:r>
              <a:rPr lang="en-US" sz="2800" dirty="0" smtClean="0"/>
              <a:t> 5%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The </a:t>
            </a:r>
            <a:r>
              <a:rPr lang="en-US" sz="3400" dirty="0" smtClean="0"/>
              <a:t>regression equation is</a:t>
            </a:r>
          </a:p>
          <a:p>
            <a:pPr>
              <a:buNone/>
            </a:pPr>
            <a:r>
              <a:rPr lang="en-US" sz="3400" dirty="0" smtClean="0"/>
              <a:t>e</a:t>
            </a:r>
            <a:r>
              <a:rPr lang="en-US" sz="3400" baseline="-25000" dirty="0" smtClean="0"/>
              <a:t>t</a:t>
            </a:r>
            <a:r>
              <a:rPr lang="en-US" sz="3400" dirty="0" smtClean="0"/>
              <a:t>= 0,528 e</a:t>
            </a:r>
            <a:r>
              <a:rPr lang="en-US" sz="3400" baseline="-25000" dirty="0" smtClean="0"/>
              <a:t>t-1</a:t>
            </a:r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Predictor        </a:t>
            </a:r>
            <a:r>
              <a:rPr lang="en-US" sz="3400" dirty="0" err="1" smtClean="0"/>
              <a:t>Coef</a:t>
            </a:r>
            <a:r>
              <a:rPr lang="en-US" sz="3400" dirty="0" smtClean="0"/>
              <a:t>     SE </a:t>
            </a:r>
            <a:r>
              <a:rPr lang="en-US" sz="3400" dirty="0" err="1" smtClean="0"/>
              <a:t>Coef</a:t>
            </a:r>
            <a:r>
              <a:rPr lang="en-US" sz="3400" dirty="0" smtClean="0"/>
              <a:t>          T        P</a:t>
            </a:r>
          </a:p>
          <a:p>
            <a:pPr>
              <a:buNone/>
            </a:pPr>
            <a:r>
              <a:rPr lang="en-US" sz="3400" dirty="0" err="1" smtClean="0"/>
              <a:t>Noconstant</a:t>
            </a: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 e</a:t>
            </a:r>
            <a:r>
              <a:rPr lang="en-US" sz="3400" baseline="-25000" dirty="0" smtClean="0"/>
              <a:t>t-1</a:t>
            </a:r>
            <a:r>
              <a:rPr lang="en-US" sz="3400" dirty="0" smtClean="0"/>
              <a:t>             0,5278      0,2583       2,04    0,056</a:t>
            </a:r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S = 158,7</a:t>
            </a:r>
          </a:p>
          <a:p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Analysis of Variance</a:t>
            </a:r>
          </a:p>
          <a:p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Source                 DF          SS          MS                F            P</a:t>
            </a:r>
          </a:p>
          <a:p>
            <a:pPr>
              <a:buNone/>
            </a:pPr>
            <a:r>
              <a:rPr lang="en-US" sz="3400" dirty="0" smtClean="0"/>
              <a:t>Regression            1      105061      105061      4,17    0,056</a:t>
            </a:r>
          </a:p>
          <a:p>
            <a:pPr>
              <a:buNone/>
            </a:pPr>
            <a:r>
              <a:rPr lang="es-ES" sz="3400" dirty="0" smtClean="0"/>
              <a:t>Residual Error    18      453081        25171</a:t>
            </a:r>
          </a:p>
          <a:p>
            <a:pPr>
              <a:buNone/>
            </a:pPr>
            <a:r>
              <a:rPr lang="en-US" sz="3400" dirty="0" smtClean="0"/>
              <a:t>Total                    19      558142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7" y="357166"/>
          <a:ext cx="8072493" cy="6123081"/>
        </p:xfrm>
        <a:graphic>
          <a:graphicData uri="http://schemas.openxmlformats.org/drawingml/2006/table">
            <a:tbl>
              <a:tblPr/>
              <a:tblGrid>
                <a:gridCol w="756485"/>
                <a:gridCol w="1174542"/>
                <a:gridCol w="1333802"/>
                <a:gridCol w="955561"/>
                <a:gridCol w="955561"/>
                <a:gridCol w="1226370"/>
                <a:gridCol w="1670172"/>
              </a:tblGrid>
              <a:tr h="446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Tahun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Import (Y)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GNP(X)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et-1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Yt-0,528Yt-1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Xt-0,528Xt-1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10919,7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22308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-63,3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1593,7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10471,3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-52,9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-63,3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2044,6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11540,4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-52,9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11867,6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2377,3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12126,0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25310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2169,6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12166,5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-53,1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2277,7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12435,3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-53,1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12264,1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2552,4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13200,2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28134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2996,3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13947,7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2634,8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14236,2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2764,4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14090,0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30705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2917,4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15155,4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32372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3361,5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16159,8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16059,6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33764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3247,1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16259,7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34411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-53,3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3563,8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16583,6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35429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-53,3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3858,1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17260,0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86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4082,4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17493,5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714356"/>
            <a:ext cx="7972452" cy="562612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5100" dirty="0" smtClean="0"/>
              <a:t>The regression equation is</a:t>
            </a:r>
          </a:p>
          <a:p>
            <a:pPr>
              <a:spcAft>
                <a:spcPts val="1200"/>
              </a:spcAft>
              <a:buNone/>
            </a:pPr>
            <a:r>
              <a:rPr lang="en-US" sz="5100" dirty="0" err="1" smtClean="0"/>
              <a:t>Yt</a:t>
            </a:r>
            <a:r>
              <a:rPr lang="en-US" sz="5100" dirty="0" smtClean="0"/>
              <a:t> = - 1386 + 0,296 </a:t>
            </a:r>
            <a:r>
              <a:rPr lang="en-US" sz="5100" dirty="0" err="1" smtClean="0"/>
              <a:t>Xt</a:t>
            </a:r>
            <a:endParaRPr lang="en-US" sz="5100" dirty="0" smtClean="0"/>
          </a:p>
          <a:p>
            <a:pPr>
              <a:buNone/>
            </a:pPr>
            <a:r>
              <a:rPr lang="en-US" sz="5100" dirty="0" smtClean="0"/>
              <a:t>Predictor        </a:t>
            </a:r>
            <a:r>
              <a:rPr lang="en-US" sz="5100" dirty="0" err="1" smtClean="0"/>
              <a:t>Coef</a:t>
            </a:r>
            <a:r>
              <a:rPr lang="en-US" sz="5100" dirty="0" smtClean="0"/>
              <a:t>         SE </a:t>
            </a:r>
            <a:r>
              <a:rPr lang="en-US" sz="5100" dirty="0" err="1" smtClean="0"/>
              <a:t>Coef</a:t>
            </a:r>
            <a:r>
              <a:rPr lang="en-US" sz="5100" dirty="0" smtClean="0"/>
              <a:t>          T          P</a:t>
            </a:r>
          </a:p>
          <a:p>
            <a:pPr>
              <a:buNone/>
            </a:pPr>
            <a:r>
              <a:rPr lang="fr-FR" sz="5100" dirty="0" smtClean="0"/>
              <a:t>Constant      -1386,4       235,0       -5,90     0,000</a:t>
            </a:r>
          </a:p>
          <a:p>
            <a:pPr>
              <a:spcAft>
                <a:spcPts val="1200"/>
              </a:spcAft>
              <a:buNone/>
            </a:pPr>
            <a:r>
              <a:rPr lang="en-US" sz="5100" dirty="0" err="1" smtClean="0"/>
              <a:t>Xt</a:t>
            </a:r>
            <a:r>
              <a:rPr lang="en-US" sz="5100" dirty="0" smtClean="0"/>
              <a:t>                 0,29610     0,01669      17,74    0,000</a:t>
            </a:r>
          </a:p>
          <a:p>
            <a:pPr>
              <a:spcAft>
                <a:spcPts val="1200"/>
              </a:spcAft>
              <a:buNone/>
            </a:pPr>
            <a:r>
              <a:rPr lang="pt-BR" sz="5100" dirty="0" smtClean="0"/>
              <a:t>S = 158,6       R-Sq = 94,9%     R-Sq(adj) = 94,6%</a:t>
            </a:r>
            <a:endParaRPr lang="en-US" sz="5100" dirty="0" smtClean="0"/>
          </a:p>
          <a:p>
            <a:pPr>
              <a:spcAft>
                <a:spcPts val="1200"/>
              </a:spcAft>
              <a:buNone/>
            </a:pPr>
            <a:r>
              <a:rPr lang="en-US" sz="5100" dirty="0" smtClean="0"/>
              <a:t>Analysis of Variance</a:t>
            </a:r>
          </a:p>
          <a:p>
            <a:pPr>
              <a:buNone/>
            </a:pPr>
            <a:r>
              <a:rPr lang="en-US" sz="5100" dirty="0" smtClean="0"/>
              <a:t>Source                 DF          SS                MS             F             P</a:t>
            </a:r>
          </a:p>
          <a:p>
            <a:pPr>
              <a:buNone/>
            </a:pPr>
            <a:r>
              <a:rPr lang="en-US" sz="5100" dirty="0" smtClean="0"/>
              <a:t>Regression           1     7914208     7914208    314,62    0,000</a:t>
            </a:r>
          </a:p>
          <a:p>
            <a:pPr>
              <a:buNone/>
            </a:pPr>
            <a:r>
              <a:rPr lang="es-ES" sz="5100" dirty="0" smtClean="0"/>
              <a:t>Residual Error   17      427626       25154</a:t>
            </a:r>
          </a:p>
          <a:p>
            <a:pPr>
              <a:spcAft>
                <a:spcPts val="1200"/>
              </a:spcAft>
              <a:buNone/>
            </a:pPr>
            <a:r>
              <a:rPr lang="en-US" sz="5100" dirty="0" smtClean="0"/>
              <a:t>Total                    18     8341834</a:t>
            </a:r>
          </a:p>
          <a:p>
            <a:pPr>
              <a:buNone/>
            </a:pPr>
            <a:r>
              <a:rPr lang="en-US" sz="5100" dirty="0" smtClean="0"/>
              <a:t>Durbin-Watson statistic = 1,64</a:t>
            </a:r>
          </a:p>
          <a:p>
            <a:pPr>
              <a:buNone/>
            </a:pPr>
            <a:r>
              <a:rPr lang="en-US" sz="4200" dirty="0" err="1" smtClean="0"/>
              <a:t>dU</a:t>
            </a:r>
            <a:r>
              <a:rPr lang="en-US" sz="4200" dirty="0" smtClean="0"/>
              <a:t> = 1.39  </a:t>
            </a:r>
            <a:r>
              <a:rPr lang="en-US" sz="4200" dirty="0" err="1" smtClean="0"/>
              <a:t>dan</a:t>
            </a:r>
            <a:r>
              <a:rPr lang="en-US" sz="4200" dirty="0" smtClean="0"/>
              <a:t> (4-dU) = 4-1.39 = 2.61</a:t>
            </a:r>
            <a:r>
              <a:rPr lang="en-US" sz="4200" dirty="0" smtClean="0">
                <a:latin typeface="Cambria Math"/>
                <a:ea typeface="Cambria Math"/>
              </a:rPr>
              <a:t>→  </a:t>
            </a:r>
            <a:r>
              <a:rPr lang="en-US" sz="4200" dirty="0" err="1" smtClean="0">
                <a:latin typeface="Calibri" pitchFamily="34" charset="0"/>
                <a:ea typeface="Cambria Math"/>
              </a:rPr>
              <a:t>Tidak</a:t>
            </a:r>
            <a:r>
              <a:rPr lang="en-US" sz="4200" dirty="0" smtClean="0">
                <a:latin typeface="Calibri" pitchFamily="34" charset="0"/>
                <a:ea typeface="Cambria Math"/>
              </a:rPr>
              <a:t> </a:t>
            </a:r>
            <a:r>
              <a:rPr lang="en-US" sz="4200" dirty="0" err="1" smtClean="0">
                <a:latin typeface="Calibri" pitchFamily="34" charset="0"/>
                <a:ea typeface="Cambria Math"/>
              </a:rPr>
              <a:t>terjadi</a:t>
            </a:r>
            <a:r>
              <a:rPr lang="en-US" sz="4200" dirty="0" smtClean="0">
                <a:latin typeface="Calibri" pitchFamily="34" charset="0"/>
                <a:ea typeface="Cambria Math"/>
              </a:rPr>
              <a:t> </a:t>
            </a:r>
            <a:r>
              <a:rPr lang="en-US" sz="4200" dirty="0" err="1" smtClean="0">
                <a:latin typeface="Calibri" pitchFamily="34" charset="0"/>
                <a:ea typeface="Cambria Math"/>
              </a:rPr>
              <a:t>autokorelasi</a:t>
            </a:r>
            <a:endParaRPr lang="en-US" sz="4200" dirty="0" smtClean="0">
              <a:latin typeface="Calibri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800" b="1" dirty="0" smtClean="0"/>
              <a:t>MODEL SEBARAN BEDA WAKTU</a:t>
            </a:r>
          </a:p>
          <a:p>
            <a:pPr marL="0" indent="0"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anlisis</a:t>
            </a:r>
            <a:r>
              <a:rPr lang="en-US" sz="2400" dirty="0" smtClean="0"/>
              <a:t> </a:t>
            </a:r>
            <a:r>
              <a:rPr lang="en-US" sz="2400" dirty="0" err="1" smtClean="0"/>
              <a:t>regresi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data time series </a:t>
            </a:r>
            <a:r>
              <a:rPr lang="en-US" sz="2400" dirty="0" err="1" smtClean="0"/>
              <a:t>seringkali</a:t>
            </a:r>
            <a:r>
              <a:rPr lang="en-US" sz="2400" dirty="0" smtClean="0"/>
              <a:t> </a:t>
            </a:r>
            <a:r>
              <a:rPr lang="en-US" sz="2400" dirty="0" err="1" smtClean="0"/>
              <a:t>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t </a:t>
            </a:r>
            <a:r>
              <a:rPr lang="en-US" sz="2400" dirty="0" err="1" smtClean="0"/>
              <a:t>memerlukan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cukup</a:t>
            </a:r>
            <a:r>
              <a:rPr lang="en-US" sz="2400" dirty="0" smtClean="0"/>
              <a:t> lama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.</a:t>
            </a:r>
            <a:r>
              <a:rPr lang="en-US" sz="2400" dirty="0" smtClean="0">
                <a:sym typeface="Wingdings" pitchFamily="2" charset="2"/>
              </a:rPr>
              <a:t> lag. </a:t>
            </a:r>
            <a:r>
              <a:rPr lang="en-US" sz="2400" dirty="0" err="1" smtClean="0">
                <a:sym typeface="Wingdings" pitchFamily="2" charset="2"/>
              </a:rPr>
              <a:t>Kelambanan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pengaruh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disebabkan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oleh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berbagai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alasan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seperti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teknologi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institusi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psikologi</a:t>
            </a:r>
            <a:r>
              <a:rPr lang="en-US" sz="2400" dirty="0" smtClean="0">
                <a:sym typeface="Wingdings" pitchFamily="2" charset="2"/>
              </a:rPr>
              <a:t>.</a:t>
            </a:r>
          </a:p>
          <a:p>
            <a:pPr marL="0" indent="0">
              <a:buNone/>
            </a:pPr>
            <a:r>
              <a:rPr lang="en-US" sz="2400" dirty="0" err="1" smtClean="0">
                <a:sym typeface="Wingdings" pitchFamily="2" charset="2"/>
              </a:rPr>
              <a:t>Misal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terdapat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kenaikan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pendapatan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Rp</a:t>
            </a:r>
            <a:r>
              <a:rPr lang="en-US" sz="2400" dirty="0" smtClean="0">
                <a:sym typeface="Wingdings" pitchFamily="2" charset="2"/>
              </a:rPr>
              <a:t> 2 </a:t>
            </a:r>
            <a:r>
              <a:rPr lang="en-US" sz="2400" dirty="0" err="1" smtClean="0">
                <a:sym typeface="Wingdings" pitchFamily="2" charset="2"/>
              </a:rPr>
              <a:t>juta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Pebruari</a:t>
            </a:r>
            <a:r>
              <a:rPr lang="en-US" sz="2400" dirty="0" smtClean="0">
                <a:sym typeface="Wingdings" pitchFamily="2" charset="2"/>
              </a:rPr>
              <a:t>. </a:t>
            </a:r>
            <a:r>
              <a:rPr lang="en-US" sz="2400" dirty="0" err="1" smtClean="0">
                <a:sym typeface="Wingdings" pitchFamily="2" charset="2"/>
              </a:rPr>
              <a:t>Kenaikan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ini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digunakan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untuk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menambah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konsumsi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sekaligus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waktu</a:t>
            </a:r>
            <a:r>
              <a:rPr lang="en-US" sz="2400" dirty="0" smtClean="0">
                <a:sym typeface="Wingdings" pitchFamily="2" charset="2"/>
              </a:rPr>
              <a:t> yang </a:t>
            </a:r>
            <a:r>
              <a:rPr lang="en-US" sz="2400" dirty="0" err="1" smtClean="0">
                <a:sym typeface="Wingdings" pitchFamily="2" charset="2"/>
              </a:rPr>
              <a:t>sama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tetapi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juga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digunakan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untuk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wakatu-waktu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berikutnya</a:t>
            </a:r>
            <a:r>
              <a:rPr lang="en-US" sz="2400" dirty="0" smtClean="0">
                <a:sym typeface="Wingdings" pitchFamily="2" charset="2"/>
              </a:rPr>
              <a:t>. </a:t>
            </a:r>
            <a:r>
              <a:rPr lang="en-US" sz="2400" dirty="0" err="1" smtClean="0">
                <a:sym typeface="Wingdings" pitchFamily="2" charset="2"/>
              </a:rPr>
              <a:t>Misalnya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digunakan</a:t>
            </a:r>
            <a:r>
              <a:rPr lang="en-US" sz="2400" dirty="0" smtClean="0">
                <a:sym typeface="Wingdings" pitchFamily="2" charset="2"/>
              </a:rPr>
              <a:t> pad </a:t>
            </a:r>
            <a:r>
              <a:rPr lang="en-US" sz="2400" dirty="0" err="1" smtClean="0">
                <a:sym typeface="Wingdings" pitchFamily="2" charset="2"/>
              </a:rPr>
              <a:t>Pebruari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Rp</a:t>
            </a:r>
            <a:r>
              <a:rPr lang="en-US" sz="2400" dirty="0" smtClean="0">
                <a:sym typeface="Wingdings" pitchFamily="2" charset="2"/>
              </a:rPr>
              <a:t> 800 </a:t>
            </a:r>
            <a:r>
              <a:rPr lang="en-US" sz="2400" dirty="0" err="1" smtClean="0">
                <a:sym typeface="Wingdings" pitchFamily="2" charset="2"/>
              </a:rPr>
              <a:t>ribu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Maret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Rp</a:t>
            </a:r>
            <a:r>
              <a:rPr lang="en-US" sz="2400" dirty="0" smtClean="0"/>
              <a:t> 600 </a:t>
            </a:r>
            <a:r>
              <a:rPr lang="en-US" sz="2400" dirty="0" err="1" smtClean="0"/>
              <a:t>ribu</a:t>
            </a:r>
            <a:r>
              <a:rPr lang="en-US" sz="2400" dirty="0" smtClean="0"/>
              <a:t>, April </a:t>
            </a:r>
            <a:r>
              <a:rPr lang="en-US" sz="2400" dirty="0" err="1" smtClean="0"/>
              <a:t>Rp</a:t>
            </a:r>
            <a:r>
              <a:rPr lang="en-US" sz="2400" dirty="0" smtClean="0"/>
              <a:t> 400 </a:t>
            </a:r>
            <a:r>
              <a:rPr lang="en-US" sz="2400" dirty="0" err="1" smtClean="0"/>
              <a:t>ribu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seterusnya</a:t>
            </a:r>
            <a:r>
              <a:rPr lang="en-US" sz="2400" dirty="0" smtClean="0"/>
              <a:t>. </a:t>
            </a:r>
            <a:r>
              <a:rPr lang="en-US" sz="2400" dirty="0" err="1" smtClean="0"/>
              <a:t>Jadi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konsumsinya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modelnya</a:t>
            </a:r>
            <a:r>
              <a:rPr lang="en-US" sz="2400" dirty="0" smtClean="0"/>
              <a:t> :</a:t>
            </a:r>
          </a:p>
          <a:p>
            <a:pPr marL="0" indent="0">
              <a:spcAft>
                <a:spcPts val="1800"/>
              </a:spcAft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pendek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l-GR" sz="2400" dirty="0" smtClean="0">
                <a:latin typeface="Cambria Math"/>
                <a:ea typeface="Cambria Math"/>
              </a:rPr>
              <a:t>β</a:t>
            </a:r>
            <a:r>
              <a:rPr lang="en-US" sz="2400" baseline="-25000" dirty="0" smtClean="0">
                <a:latin typeface="Cambria Math"/>
                <a:ea typeface="Cambria Math"/>
              </a:rPr>
              <a:t>0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jangka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panjang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adalah</a:t>
            </a:r>
            <a:r>
              <a:rPr lang="en-US" sz="2400" dirty="0" smtClean="0">
                <a:latin typeface="Cambria Math"/>
                <a:ea typeface="Cambria Math"/>
              </a:rPr>
              <a:t>  (</a:t>
            </a:r>
            <a:r>
              <a:rPr lang="el-GR" sz="2400" dirty="0" smtClean="0">
                <a:latin typeface="Cambria Math"/>
                <a:ea typeface="Cambria Math"/>
              </a:rPr>
              <a:t>β</a:t>
            </a:r>
            <a:r>
              <a:rPr lang="en-US" sz="2400" baseline="-25000" dirty="0" smtClean="0">
                <a:latin typeface="Cambria Math"/>
                <a:ea typeface="Cambria Math"/>
              </a:rPr>
              <a:t>0</a:t>
            </a:r>
            <a:r>
              <a:rPr lang="en-US" sz="2400" dirty="0" smtClean="0">
                <a:latin typeface="Cambria Math"/>
                <a:ea typeface="Cambria Math"/>
              </a:rPr>
              <a:t>+</a:t>
            </a:r>
            <a:r>
              <a:rPr lang="el-GR" sz="2400" dirty="0" smtClean="0">
                <a:latin typeface="Cambria Math"/>
                <a:ea typeface="Cambria Math"/>
              </a:rPr>
              <a:t> β</a:t>
            </a:r>
            <a:r>
              <a:rPr lang="en-US" sz="2400" baseline="-25000" dirty="0" smtClean="0">
                <a:latin typeface="Cambria Math"/>
                <a:ea typeface="Cambria Math"/>
              </a:rPr>
              <a:t>1</a:t>
            </a:r>
            <a:r>
              <a:rPr lang="en-US" sz="2400" dirty="0" smtClean="0">
                <a:latin typeface="Cambria Math"/>
                <a:ea typeface="Cambria Math"/>
              </a:rPr>
              <a:t>+</a:t>
            </a:r>
            <a:r>
              <a:rPr lang="el-GR" sz="2400" dirty="0" smtClean="0">
                <a:latin typeface="Cambria Math"/>
                <a:ea typeface="Cambria Math"/>
              </a:rPr>
              <a:t> β</a:t>
            </a:r>
            <a:r>
              <a:rPr lang="en-US" sz="2400" baseline="-25000" dirty="0" smtClean="0">
                <a:latin typeface="Cambria Math"/>
                <a:ea typeface="Cambria Math"/>
              </a:rPr>
              <a:t>2</a:t>
            </a:r>
            <a:r>
              <a:rPr lang="en-US" sz="2400" dirty="0" smtClean="0">
                <a:latin typeface="Cambria Math"/>
                <a:ea typeface="Cambria Math"/>
              </a:rPr>
              <a:t>+ . . . . +</a:t>
            </a:r>
            <a:r>
              <a:rPr lang="el-GR" sz="2400" dirty="0" smtClean="0">
                <a:latin typeface="Cambria Math"/>
                <a:ea typeface="Cambria Math"/>
              </a:rPr>
              <a:t> β</a:t>
            </a:r>
            <a:r>
              <a:rPr lang="en-US" sz="2400" baseline="-25000" dirty="0" smtClean="0">
                <a:latin typeface="Cambria Math"/>
                <a:ea typeface="Cambria Math"/>
              </a:rPr>
              <a:t>k</a:t>
            </a:r>
            <a:r>
              <a:rPr lang="en-US" sz="2400" dirty="0" smtClean="0">
                <a:latin typeface="Cambria Math"/>
                <a:ea typeface="Cambria Math"/>
              </a:rPr>
              <a:t>)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12888" y="4857763"/>
          <a:ext cx="6905625" cy="428625"/>
        </p:xfrm>
        <a:graphic>
          <a:graphicData uri="http://schemas.openxmlformats.org/presentationml/2006/ole">
            <p:oleObj spid="_x0000_s50178" name="Equation" r:id="rId4" imgW="3682800" imgH="228600" progId="Equation.3">
              <p:embed/>
            </p:oleObj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2773363" y="3857625"/>
          <a:ext cx="4357687" cy="428625"/>
        </p:xfrm>
        <a:graphic>
          <a:graphicData uri="http://schemas.openxmlformats.org/presentationml/2006/ole">
            <p:oleObj spid="_x0000_s50179" name="Equation" r:id="rId5" imgW="2323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model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lag </a:t>
            </a:r>
            <a:r>
              <a:rPr lang="en-US" sz="2400" dirty="0" err="1" smtClean="0"/>
              <a:t>sedikit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pendugaannya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OLS. 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berurutan</a:t>
            </a:r>
            <a:r>
              <a:rPr lang="en-US" sz="2400" dirty="0" smtClean="0"/>
              <a:t>,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regresi</a:t>
            </a:r>
            <a:r>
              <a:rPr lang="en-US" sz="2400" dirty="0" smtClean="0"/>
              <a:t>  Y </a:t>
            </a:r>
            <a:r>
              <a:rPr lang="en-US" sz="2400" dirty="0" err="1" smtClean="0"/>
              <a:t>tehadap</a:t>
            </a:r>
            <a:r>
              <a:rPr lang="en-US" sz="2400" dirty="0" smtClean="0"/>
              <a:t> </a:t>
            </a:r>
            <a:r>
              <a:rPr lang="en-US" sz="2400" dirty="0" err="1" smtClean="0"/>
              <a:t>Xt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Xt-1,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Y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Xt</a:t>
            </a:r>
            <a:r>
              <a:rPr lang="en-US" sz="2400" dirty="0" smtClean="0"/>
              <a:t>, Xt-1 </a:t>
            </a:r>
            <a:r>
              <a:rPr lang="en-US" sz="2400" dirty="0" err="1" smtClean="0"/>
              <a:t>dan</a:t>
            </a:r>
            <a:r>
              <a:rPr lang="en-US" sz="2400" dirty="0" smtClean="0"/>
              <a:t> Xt-2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seterusnya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lag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nyata</a:t>
            </a:r>
            <a:r>
              <a:rPr lang="en-US" sz="2400" dirty="0" smtClean="0"/>
              <a:t>. </a:t>
            </a:r>
            <a:r>
              <a:rPr lang="en-US" sz="2400" dirty="0" err="1" smtClean="0"/>
              <a:t>Pendugaan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menghabiskan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multikolinier</a:t>
            </a:r>
            <a:r>
              <a:rPr lang="en-US" sz="2400" dirty="0" smtClean="0"/>
              <a:t>. 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Alt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regresi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pers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terakhir</a:t>
            </a:r>
            <a:r>
              <a:rPr lang="en-US" sz="2400" dirty="0" smtClean="0"/>
              <a:t> </a:t>
            </a:r>
            <a:r>
              <a:rPr lang="en-US" sz="2400" dirty="0" err="1" smtClean="0"/>
              <a:t>tanda</a:t>
            </a:r>
            <a:r>
              <a:rPr lang="en-US" sz="2400" dirty="0" smtClean="0"/>
              <a:t> Xt-2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stabil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Xt-3 </a:t>
            </a:r>
            <a:r>
              <a:rPr lang="en-US" sz="2400" dirty="0" err="1" smtClean="0"/>
              <a:t>nilainya</a:t>
            </a:r>
            <a:r>
              <a:rPr lang="en-US" sz="2400" dirty="0" smtClean="0"/>
              <a:t> </a:t>
            </a:r>
            <a:r>
              <a:rPr lang="en-US" sz="2400" dirty="0" err="1" smtClean="0"/>
              <a:t>negatif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452464" y="822325"/>
          <a:ext cx="7977188" cy="785813"/>
        </p:xfrm>
        <a:graphic>
          <a:graphicData uri="http://schemas.openxmlformats.org/presentationml/2006/ole">
            <p:oleObj spid="_x0000_s51202" name="Equation" r:id="rId4" imgW="4254480" imgH="419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79550" y="3821113"/>
          <a:ext cx="6027738" cy="1573212"/>
        </p:xfrm>
        <a:graphic>
          <a:graphicData uri="http://schemas.openxmlformats.org/presentationml/2006/ole">
            <p:oleObj spid="_x0000_s51203" name="Equation" r:id="rId5" imgW="340344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b="1" dirty="0" err="1" smtClean="0"/>
              <a:t>Mendeteksi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Adanya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Multikolinier</a:t>
            </a:r>
            <a:endParaRPr lang="en-US" sz="2600" b="1" dirty="0" smtClean="0"/>
          </a:p>
          <a:p>
            <a:pPr marL="288000">
              <a:buNone/>
            </a:pPr>
            <a:r>
              <a:rPr lang="en-US" sz="2400" dirty="0" smtClean="0"/>
              <a:t>  - </a:t>
            </a: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masuk</a:t>
            </a:r>
            <a:r>
              <a:rPr lang="en-US" sz="2400" dirty="0" smtClean="0"/>
              <a:t> model.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diduga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multikolinier</a:t>
            </a:r>
            <a:r>
              <a:rPr lang="en-US" sz="2400" dirty="0" smtClean="0"/>
              <a:t>.  </a:t>
            </a:r>
            <a:r>
              <a:rPr lang="en-US" sz="2400" dirty="0" err="1" smtClean="0"/>
              <a:t>Tetapi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tentu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multikononier</a:t>
            </a:r>
            <a:r>
              <a:rPr lang="en-US" sz="2400" dirty="0" smtClean="0"/>
              <a:t>. 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syarat</a:t>
            </a:r>
            <a:r>
              <a:rPr lang="en-US" sz="2400" dirty="0" smtClean="0"/>
              <a:t> </a:t>
            </a:r>
            <a:r>
              <a:rPr lang="en-US" sz="2400" dirty="0" err="1" smtClean="0"/>
              <a:t>cukup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syarat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. Klein </a:t>
            </a:r>
            <a:r>
              <a:rPr lang="en-US" sz="2400" dirty="0" err="1" smtClean="0"/>
              <a:t>berpendapat</a:t>
            </a:r>
            <a:r>
              <a:rPr lang="en-US" sz="2400" dirty="0" smtClean="0"/>
              <a:t> </a:t>
            </a:r>
            <a:r>
              <a:rPr lang="en-US" sz="2400" dirty="0" err="1" smtClean="0"/>
              <a:t>walaupun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r </a:t>
            </a:r>
            <a:r>
              <a:rPr lang="en-US" sz="2400" dirty="0" err="1" smtClean="0"/>
              <a:t>tinggi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r</a:t>
            </a:r>
            <a:r>
              <a:rPr lang="en-US" sz="2400" baseline="-25000" dirty="0" smtClean="0"/>
              <a:t>ij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&lt;R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walaupun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multikolinier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multikolinier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efek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serius</a:t>
            </a:r>
            <a:r>
              <a:rPr lang="en-US" sz="2400" dirty="0" smtClean="0"/>
              <a:t>.</a:t>
            </a:r>
          </a:p>
          <a:p>
            <a:pPr marL="288000">
              <a:buNone/>
            </a:pPr>
            <a:r>
              <a:rPr lang="en-US" sz="2400" dirty="0" smtClean="0"/>
              <a:t> -  </a:t>
            </a:r>
            <a:r>
              <a:rPr lang="en-US" sz="2400" dirty="0" err="1" smtClean="0"/>
              <a:t>Koefisien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determinasi</a:t>
            </a:r>
            <a:r>
              <a:rPr lang="en-US" sz="2400" dirty="0" smtClean="0"/>
              <a:t> (R2) </a:t>
            </a:r>
            <a:r>
              <a:rPr lang="en-US" sz="2400" dirty="0" err="1" smtClean="0"/>
              <a:t>tinggi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satupun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signifikan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sedikit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signifikan</a:t>
            </a:r>
            <a:r>
              <a:rPr lang="en-US" sz="2400" dirty="0" smtClean="0"/>
              <a:t>.</a:t>
            </a:r>
          </a:p>
          <a:p>
            <a:pPr marL="288000">
              <a:buNone/>
            </a:pPr>
            <a:r>
              <a:rPr lang="en-US" sz="2400" dirty="0" smtClean="0"/>
              <a:t>  - Variance Inflation Factor (VIF). VIF= (1-R</a:t>
            </a:r>
            <a:r>
              <a:rPr lang="en-US" sz="2400" baseline="-25000" dirty="0" smtClean="0"/>
              <a:t>j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-1 </a:t>
            </a:r>
            <a:r>
              <a:rPr lang="en-US" sz="2400" dirty="0" smtClean="0"/>
              <a:t>yang </a:t>
            </a:r>
            <a:r>
              <a:rPr lang="en-US" sz="2400" dirty="0" err="1" smtClean="0"/>
              <a:t>tinggi</a:t>
            </a:r>
            <a:r>
              <a:rPr lang="en-US" sz="2400" dirty="0" smtClean="0"/>
              <a:t>.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buku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menyebutkan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9 </a:t>
            </a:r>
            <a:r>
              <a:rPr lang="en-US" sz="2400" dirty="0" err="1" smtClean="0"/>
              <a:t>atau</a:t>
            </a:r>
            <a:r>
              <a:rPr lang="en-US" sz="2400" dirty="0" smtClean="0"/>
              <a:t> 12. </a:t>
            </a:r>
          </a:p>
          <a:p>
            <a:pPr marL="288000">
              <a:buNone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endParaRPr lang="en-US" sz="2400" baseline="300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Pendekatan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Koyck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bobot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diasumsikan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menurun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geometrik</a:t>
            </a:r>
            <a:r>
              <a:rPr lang="en-US" sz="2400" dirty="0" err="1" smtClean="0">
                <a:latin typeface="Cambria Math"/>
                <a:ea typeface="Cambria Math"/>
              </a:rPr>
              <a:t>→Model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Geometrik</a:t>
            </a:r>
            <a:r>
              <a:rPr lang="en-US" sz="2400" dirty="0" smtClean="0">
                <a:latin typeface="Cambria Math"/>
                <a:ea typeface="Cambria Math"/>
              </a:rPr>
              <a:t> Lag 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Respons</a:t>
            </a:r>
            <a:r>
              <a:rPr lang="en-US" sz="2400" dirty="0" smtClean="0"/>
              <a:t> Y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perubahab</a:t>
            </a:r>
            <a:r>
              <a:rPr lang="en-US" sz="2400" dirty="0" smtClean="0"/>
              <a:t> X </a:t>
            </a:r>
            <a:r>
              <a:rPr lang="en-US" sz="2400" dirty="0" err="1" smtClean="0"/>
              <a:t>satu</a:t>
            </a:r>
            <a:r>
              <a:rPr lang="en-US" sz="2400" dirty="0" smtClean="0"/>
              <a:t> unit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Sedangkan</a:t>
            </a:r>
            <a:r>
              <a:rPr lang="en-US" sz="2400" dirty="0" smtClean="0"/>
              <a:t> lag-weighted average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1365250" y="1784350"/>
          <a:ext cx="7242175" cy="1166813"/>
        </p:xfrm>
        <a:graphic>
          <a:graphicData uri="http://schemas.openxmlformats.org/presentationml/2006/ole">
            <p:oleObj spid="_x0000_s62466" name="Equation" r:id="rId4" imgW="4089240" imgH="6602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84490" y="4000500"/>
          <a:ext cx="5888038" cy="714375"/>
        </p:xfrm>
        <a:graphic>
          <a:graphicData uri="http://schemas.openxmlformats.org/presentationml/2006/ole">
            <p:oleObj spid="_x0000_s62467" name="Equation" r:id="rId5" imgW="3454200" imgH="419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71670" y="5259388"/>
          <a:ext cx="6461125" cy="1312862"/>
        </p:xfrm>
        <a:graphic>
          <a:graphicData uri="http://schemas.openxmlformats.org/presentationml/2006/ole">
            <p:oleObj spid="_x0000_s62468" name="Equation" r:id="rId6" imgW="400032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w=0.5 </a:t>
            </a:r>
            <a:r>
              <a:rPr lang="en-US" sz="2400" dirty="0" err="1" smtClean="0"/>
              <a:t>maka</a:t>
            </a:r>
            <a:r>
              <a:rPr lang="en-US" sz="2400" dirty="0" smtClean="0"/>
              <a:t> mean lag=1</a:t>
            </a:r>
            <a:r>
              <a:rPr lang="en-US" sz="2400" dirty="0" smtClean="0">
                <a:latin typeface="Cambria Math"/>
                <a:ea typeface="Cambria Math"/>
              </a:rPr>
              <a:t>→ </a:t>
            </a:r>
            <a:r>
              <a:rPr lang="en-US" sz="2400" dirty="0" err="1" smtClean="0">
                <a:latin typeface="Cambria Math"/>
                <a:ea typeface="Cambria Math"/>
              </a:rPr>
              <a:t>setengah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dampak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perubahan</a:t>
            </a:r>
            <a:r>
              <a:rPr lang="en-US" sz="2400" dirty="0" smtClean="0">
                <a:latin typeface="Cambria Math"/>
                <a:ea typeface="Cambria Math"/>
              </a:rPr>
              <a:t> y 	      </a:t>
            </a:r>
            <a:r>
              <a:rPr lang="en-US" sz="2400" dirty="0" err="1" smtClean="0">
                <a:latin typeface="Cambria Math"/>
                <a:ea typeface="Cambria Math"/>
              </a:rPr>
              <a:t>akan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dirasakan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pada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periode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pertama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ambria Math"/>
                <a:ea typeface="Cambria Math"/>
              </a:rPr>
              <a:t>Jika</a:t>
            </a:r>
            <a:r>
              <a:rPr lang="en-US" sz="2400" dirty="0" smtClean="0">
                <a:latin typeface="Cambria Math"/>
                <a:ea typeface="Cambria Math"/>
              </a:rPr>
              <a:t> w=0.9 </a:t>
            </a:r>
            <a:r>
              <a:rPr lang="en-US" sz="2400" dirty="0" err="1" smtClean="0">
                <a:latin typeface="Cambria Math"/>
                <a:ea typeface="Cambria Math"/>
              </a:rPr>
              <a:t>maka</a:t>
            </a:r>
            <a:r>
              <a:rPr lang="en-US" sz="2400" dirty="0" smtClean="0">
                <a:latin typeface="Cambria Math"/>
                <a:ea typeface="Cambria Math"/>
              </a:rPr>
              <a:t> mean lag=9→ </a:t>
            </a:r>
            <a:r>
              <a:rPr lang="en-US" sz="2400" dirty="0" err="1" smtClean="0">
                <a:latin typeface="Cambria Math"/>
                <a:ea typeface="Cambria Math"/>
              </a:rPr>
              <a:t>setengah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dampak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perubahan</a:t>
            </a:r>
            <a:r>
              <a:rPr lang="en-US" sz="2400" dirty="0" smtClean="0">
                <a:latin typeface="Cambria Math"/>
                <a:ea typeface="Cambria Math"/>
              </a:rPr>
              <a:t> 	       y </a:t>
            </a:r>
            <a:r>
              <a:rPr lang="en-US" sz="2400" dirty="0" err="1" smtClean="0">
                <a:latin typeface="Cambria Math"/>
                <a:ea typeface="Cambria Math"/>
              </a:rPr>
              <a:t>akan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dirasakan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pada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periode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ke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sembilan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ambria Math"/>
                <a:ea typeface="Cambria Math"/>
              </a:rPr>
              <a:t>Dalam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pendugaan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dilakukan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manipulasi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sebagai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berikut</a:t>
            </a:r>
            <a:r>
              <a:rPr lang="en-US" sz="2400" dirty="0" smtClean="0">
                <a:latin typeface="Cambria Math"/>
                <a:ea typeface="Cambria Math"/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latin typeface="Cambria Math"/>
                <a:ea typeface="Cambria Math"/>
              </a:rPr>
              <a:t>Dari </a:t>
            </a:r>
            <a:r>
              <a:rPr lang="en-US" sz="2400" dirty="0" err="1" smtClean="0">
                <a:latin typeface="Cambria Math"/>
                <a:ea typeface="Cambria Math"/>
              </a:rPr>
              <a:t>persamaan</a:t>
            </a:r>
            <a:r>
              <a:rPr lang="en-US" sz="2400" dirty="0" smtClean="0">
                <a:latin typeface="Cambria Math"/>
                <a:ea typeface="Cambria Math"/>
              </a:rPr>
              <a:t> (1) </a:t>
            </a:r>
            <a:r>
              <a:rPr lang="en-US" sz="2400" dirty="0" err="1" smtClean="0">
                <a:latin typeface="Cambria Math"/>
                <a:ea typeface="Cambria Math"/>
              </a:rPr>
              <a:t>juga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berlaku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untuk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persamaan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berikut</a:t>
            </a:r>
            <a:r>
              <a:rPr lang="en-US" sz="2400" dirty="0" smtClean="0">
                <a:latin typeface="Cambria Math"/>
                <a:ea typeface="Cambria Math"/>
              </a:rPr>
              <a:t>: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ambria Math"/>
                <a:ea typeface="Cambria Math"/>
              </a:rPr>
              <a:t>Jika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persamaan</a:t>
            </a:r>
            <a:r>
              <a:rPr lang="en-US" sz="2400" dirty="0" smtClean="0">
                <a:latin typeface="Cambria Math"/>
                <a:ea typeface="Cambria Math"/>
              </a:rPr>
              <a:t> (5) </a:t>
            </a:r>
            <a:r>
              <a:rPr lang="en-US" sz="2400" dirty="0" err="1" smtClean="0">
                <a:latin typeface="Cambria Math"/>
                <a:ea typeface="Cambria Math"/>
              </a:rPr>
              <a:t>dikalikan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w   </a:t>
            </a:r>
            <a:r>
              <a:rPr lang="en-US" sz="2400" dirty="0" err="1" smtClean="0">
                <a:latin typeface="Cambria Math"/>
                <a:ea typeface="Cambria Math"/>
              </a:rPr>
              <a:t>maka</a:t>
            </a:r>
            <a:r>
              <a:rPr lang="en-US" sz="2400" dirty="0" smtClean="0">
                <a:latin typeface="Cambria Math"/>
                <a:ea typeface="Cambria Math"/>
              </a:rPr>
              <a:t>: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ambria Math"/>
                <a:ea typeface="Cambria Math"/>
              </a:rPr>
              <a:t>Jika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persamaan</a:t>
            </a:r>
            <a:r>
              <a:rPr lang="en-US" sz="2400" dirty="0" smtClean="0">
                <a:latin typeface="Cambria Math"/>
                <a:ea typeface="Cambria Math"/>
              </a:rPr>
              <a:t> (1) </a:t>
            </a:r>
            <a:r>
              <a:rPr lang="en-US" sz="2400" dirty="0" err="1" smtClean="0">
                <a:latin typeface="Cambria Math"/>
                <a:ea typeface="Cambria Math"/>
              </a:rPr>
              <a:t>dikurangi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persamaan</a:t>
            </a:r>
            <a:r>
              <a:rPr lang="en-US" sz="2400" dirty="0" smtClean="0">
                <a:latin typeface="Cambria Math"/>
                <a:ea typeface="Cambria Math"/>
              </a:rPr>
              <a:t> (6) </a:t>
            </a:r>
            <a:r>
              <a:rPr lang="en-US" sz="2400" dirty="0" err="1" smtClean="0">
                <a:latin typeface="Cambria Math"/>
                <a:ea typeface="Cambria Math"/>
              </a:rPr>
              <a:t>maka</a:t>
            </a:r>
            <a:r>
              <a:rPr lang="en-US" sz="2400" dirty="0" smtClean="0">
                <a:latin typeface="Cambria Math"/>
                <a:ea typeface="Cambria Math"/>
              </a:rPr>
              <a:t>:</a:t>
            </a:r>
            <a:endParaRPr lang="en-US" sz="2400" dirty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1685925" y="3011488"/>
          <a:ext cx="6815138" cy="425450"/>
        </p:xfrm>
        <a:graphic>
          <a:graphicData uri="http://schemas.openxmlformats.org/presentationml/2006/ole">
            <p:oleObj spid="_x0000_s63490" name="Equation" r:id="rId4" imgW="3848040" imgH="241200" progId="Equation.3">
              <p:embed/>
            </p:oleObj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946150" y="4011613"/>
          <a:ext cx="7623175" cy="427037"/>
        </p:xfrm>
        <a:graphic>
          <a:graphicData uri="http://schemas.openxmlformats.org/presentationml/2006/ole">
            <p:oleObj spid="_x0000_s63491" name="Equation" r:id="rId5" imgW="4305240" imgH="241200" progId="Equation.3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1571625" y="5145108"/>
          <a:ext cx="6992938" cy="1212850"/>
        </p:xfrm>
        <a:graphic>
          <a:graphicData uri="http://schemas.openxmlformats.org/presentationml/2006/ole">
            <p:oleObj spid="_x0000_s63492" name="Equation" r:id="rId6" imgW="394956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 smtClean="0"/>
              <a:t>Persamaan</a:t>
            </a:r>
            <a:r>
              <a:rPr lang="en-US" sz="2400" dirty="0" smtClean="0"/>
              <a:t> (7)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kali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Koyck</a:t>
            </a:r>
            <a:r>
              <a:rPr lang="en-US" sz="2400" dirty="0" smtClean="0"/>
              <a:t> (1954),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model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dinamakan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Koyck</a:t>
            </a:r>
            <a:r>
              <a:rPr lang="en-US" sz="2400" dirty="0" smtClean="0"/>
              <a:t>. </a:t>
            </a:r>
            <a:r>
              <a:rPr lang="en-US" sz="2400" dirty="0" err="1" smtClean="0"/>
              <a:t>Pendugaan</a:t>
            </a:r>
            <a:r>
              <a:rPr lang="en-US" sz="2400" dirty="0" smtClean="0"/>
              <a:t> model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(8). </a:t>
            </a:r>
          </a:p>
          <a:p>
            <a:pPr marL="0" indent="0">
              <a:buNone/>
            </a:pPr>
            <a:r>
              <a:rPr lang="en-US" sz="2400" dirty="0" err="1" smtClean="0"/>
              <a:t>Respons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pendek</a:t>
            </a:r>
            <a:r>
              <a:rPr lang="en-US" sz="2400" dirty="0" smtClean="0"/>
              <a:t> Y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X </a:t>
            </a:r>
            <a:r>
              <a:rPr lang="en-US" sz="2400" dirty="0" err="1" smtClean="0"/>
              <a:t>satu</a:t>
            </a:r>
            <a:r>
              <a:rPr lang="en-US" sz="2400" dirty="0" smtClean="0"/>
              <a:t> unit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l-GR" sz="2400" dirty="0" smtClean="0">
                <a:latin typeface="Cambria Math"/>
                <a:ea typeface="Cambria Math"/>
              </a:rPr>
              <a:t>β</a:t>
            </a:r>
            <a:r>
              <a:rPr lang="en-US" sz="2400" dirty="0" smtClean="0">
                <a:latin typeface="Cambria Math"/>
                <a:ea typeface="Cambria Math"/>
              </a:rPr>
              <a:t>, </a:t>
            </a:r>
            <a:r>
              <a:rPr lang="en-US" sz="2400" dirty="0" err="1" smtClean="0">
                <a:latin typeface="Cambria Math"/>
                <a:ea typeface="Cambria Math"/>
              </a:rPr>
              <a:t>sedangkan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respons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jangka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panjangnya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adalah</a:t>
            </a:r>
            <a:r>
              <a:rPr lang="en-US" sz="2400" dirty="0" smtClean="0">
                <a:latin typeface="Cambria Math"/>
                <a:ea typeface="Cambria Math"/>
              </a:rPr>
              <a:t> :</a:t>
            </a:r>
          </a:p>
          <a:p>
            <a:pPr marL="0" indent="0"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ambria Math"/>
                <a:ea typeface="Cambria Math"/>
              </a:rPr>
              <a:t>Model </a:t>
            </a:r>
            <a:r>
              <a:rPr lang="en-US" sz="2800" b="1" dirty="0" err="1" smtClean="0">
                <a:latin typeface="Cambria Math"/>
                <a:ea typeface="Cambria Math"/>
              </a:rPr>
              <a:t>Ekspektasi</a:t>
            </a:r>
            <a:r>
              <a:rPr lang="en-US" sz="2800" b="1" dirty="0" smtClean="0">
                <a:latin typeface="Cambria Math"/>
                <a:ea typeface="Cambria Math"/>
              </a:rPr>
              <a:t> </a:t>
            </a:r>
            <a:r>
              <a:rPr lang="en-US" sz="2800" b="1" dirty="0" err="1" smtClean="0">
                <a:latin typeface="Cambria Math"/>
                <a:ea typeface="Cambria Math"/>
              </a:rPr>
              <a:t>Adap</a:t>
            </a:r>
            <a:r>
              <a:rPr lang="en-US" sz="2800" b="1" dirty="0" smtClean="0">
                <a:latin typeface="Cambria Math"/>
                <a:ea typeface="Cambria Math"/>
              </a:rPr>
              <a:t> </a:t>
            </a:r>
            <a:r>
              <a:rPr lang="en-US" sz="2800" b="1" dirty="0" err="1" smtClean="0">
                <a:latin typeface="Cambria Math"/>
                <a:ea typeface="Cambria Math"/>
              </a:rPr>
              <a:t>tif</a:t>
            </a:r>
            <a:r>
              <a:rPr lang="en-US" sz="2800" b="1" smtClean="0">
                <a:latin typeface="Cambria Math"/>
                <a:ea typeface="Cambria Math"/>
              </a:rPr>
              <a:t>(Adaptive expectation </a:t>
            </a:r>
            <a:r>
              <a:rPr lang="en-US" sz="2800" b="1" dirty="0" smtClean="0">
                <a:latin typeface="Cambria Math"/>
                <a:ea typeface="Cambria Math"/>
              </a:rPr>
              <a:t>Model)</a:t>
            </a:r>
          </a:p>
          <a:p>
            <a:pPr marL="0" indent="0">
              <a:buNone/>
            </a:pPr>
            <a:r>
              <a:rPr lang="en-US" sz="2400" dirty="0" smtClean="0"/>
              <a:t>Model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dikembangkan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pemikiran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Y </a:t>
            </a:r>
            <a:r>
              <a:rPr lang="en-US" sz="2400" dirty="0" err="1" smtClean="0"/>
              <a:t>berkaitan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 X 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X* </a:t>
            </a:r>
            <a:r>
              <a:rPr lang="en-US" sz="2400" dirty="0" err="1" smtClean="0"/>
              <a:t>mempresentasikan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.   X*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permanen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konsumsi</a:t>
            </a:r>
            <a:r>
              <a:rPr lang="en-US" sz="2400" dirty="0" smtClean="0"/>
              <a:t> </a:t>
            </a:r>
            <a:r>
              <a:rPr lang="en-US" sz="2400" dirty="0" err="1" smtClean="0"/>
              <a:t>agregat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 </a:t>
            </a:r>
            <a:r>
              <a:rPr lang="en-US" sz="2400" dirty="0" err="1" smtClean="0"/>
              <a:t>permintaan</a:t>
            </a:r>
            <a:r>
              <a:rPr lang="en-US" sz="2400" dirty="0" smtClean="0"/>
              <a:t> </a:t>
            </a:r>
            <a:r>
              <a:rPr lang="en-US" sz="2400" dirty="0" err="1" smtClean="0"/>
              <a:t>mikroekonomi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model </a:t>
            </a:r>
            <a:r>
              <a:rPr lang="en-US" sz="2400" dirty="0" err="1" smtClean="0"/>
              <a:t>permintaan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29058" y="2071678"/>
          <a:ext cx="803678" cy="714381"/>
        </p:xfrm>
        <a:graphic>
          <a:graphicData uri="http://schemas.openxmlformats.org/presentationml/2006/ole">
            <p:oleObj spid="_x0000_s64514" name="Equation" r:id="rId4" imgW="457200" imgH="4060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71736" y="4143380"/>
          <a:ext cx="6072230" cy="508248"/>
        </p:xfrm>
        <a:graphic>
          <a:graphicData uri="http://schemas.openxmlformats.org/presentationml/2006/ole">
            <p:oleObj spid="_x0000_s64515" name="Equation" r:id="rId5" imgW="28828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model </a:t>
            </a:r>
            <a:r>
              <a:rPr lang="en-US" sz="2400" dirty="0" err="1" smtClean="0"/>
              <a:t>ini</a:t>
            </a:r>
            <a:r>
              <a:rPr lang="en-US" sz="2400" dirty="0" smtClean="0"/>
              <a:t>, 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 X </a:t>
            </a:r>
            <a:r>
              <a:rPr lang="en-US" sz="2400" dirty="0" err="1" smtClean="0"/>
              <a:t>diasumsikan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 </a:t>
            </a:r>
            <a:r>
              <a:rPr lang="en-US" sz="2400" dirty="0" err="1" smtClean="0"/>
              <a:t>tiap</a:t>
            </a:r>
            <a:r>
              <a:rPr lang="en-US" sz="2400" dirty="0" smtClean="0"/>
              <a:t> </a:t>
            </a: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, yang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penyesuaian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pengamatan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Pers</a:t>
            </a:r>
            <a:r>
              <a:rPr lang="en-US" sz="2400" dirty="0" smtClean="0"/>
              <a:t>(11)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rataan</a:t>
            </a:r>
            <a:r>
              <a:rPr lang="en-US" sz="2400" dirty="0" smtClean="0"/>
              <a:t> </a:t>
            </a:r>
            <a:r>
              <a:rPr lang="en-US" sz="2400" dirty="0" err="1" smtClean="0"/>
              <a:t>terboboti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X </a:t>
            </a:r>
            <a:r>
              <a:rPr lang="en-US" sz="2400" dirty="0" err="1" smtClean="0"/>
              <a:t>sekarang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.  Dari </a:t>
            </a:r>
            <a:r>
              <a:rPr lang="en-US" sz="2400" dirty="0" err="1" smtClean="0"/>
              <a:t>pers</a:t>
            </a:r>
            <a:r>
              <a:rPr lang="en-US" sz="2400" dirty="0" smtClean="0"/>
              <a:t>(11)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pers</a:t>
            </a:r>
            <a:r>
              <a:rPr lang="en-US" sz="2400" dirty="0" smtClean="0"/>
              <a:t>(12) </a:t>
            </a:r>
            <a:r>
              <a:rPr lang="en-US" sz="2400" dirty="0" err="1" smtClean="0"/>
              <a:t>disubstitusikan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pers</a:t>
            </a:r>
            <a:r>
              <a:rPr lang="en-US" sz="2400" dirty="0" smtClean="0"/>
              <a:t>(11) </a:t>
            </a:r>
            <a:r>
              <a:rPr lang="en-US" sz="2400" dirty="0" err="1" smtClean="0"/>
              <a:t>maka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06715" y="2095500"/>
          <a:ext cx="5865813" cy="1262062"/>
        </p:xfrm>
        <a:graphic>
          <a:graphicData uri="http://schemas.openxmlformats.org/presentationml/2006/ole">
            <p:oleObj spid="_x0000_s65538" name="Equation" r:id="rId4" imgW="3301920" imgH="711000" progId="Equation.3">
              <p:embed/>
            </p:oleObj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2236816" y="4870450"/>
          <a:ext cx="6407150" cy="855663"/>
        </p:xfrm>
        <a:graphic>
          <a:graphicData uri="http://schemas.openxmlformats.org/presentationml/2006/ole">
            <p:oleObj spid="_x0000_s65539" name="Equation" r:id="rId5" imgW="36064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X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rataan</a:t>
            </a:r>
            <a:r>
              <a:rPr lang="en-US" sz="2400" dirty="0" smtClean="0"/>
              <a:t> </a:t>
            </a:r>
            <a:r>
              <a:rPr lang="en-US" sz="2400" dirty="0" err="1" smtClean="0"/>
              <a:t>terboboti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X </a:t>
            </a:r>
            <a:r>
              <a:rPr lang="en-US" sz="2400" dirty="0" err="1" smtClean="0"/>
              <a:t>sekarang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.  </a:t>
            </a:r>
            <a:r>
              <a:rPr lang="en-US" sz="2400" dirty="0" err="1" smtClean="0"/>
              <a:t>Persa</a:t>
            </a:r>
            <a:r>
              <a:rPr lang="en-US" sz="2400" dirty="0" smtClean="0"/>
              <a:t> (13) </a:t>
            </a:r>
            <a:r>
              <a:rPr lang="en-US" sz="2400" dirty="0" err="1" smtClean="0"/>
              <a:t>disubstitusikan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pers</a:t>
            </a:r>
            <a:r>
              <a:rPr lang="en-US" sz="2400" dirty="0" smtClean="0"/>
              <a:t>(9)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dimisalkan</a:t>
            </a:r>
            <a:r>
              <a:rPr lang="en-US" sz="2400" dirty="0" smtClean="0"/>
              <a:t> </a:t>
            </a:r>
            <a:r>
              <a:rPr lang="el-GR" sz="2400" i="1" dirty="0" smtClean="0">
                <a:latin typeface="Cambria Math"/>
                <a:ea typeface="Cambria Math"/>
              </a:rPr>
              <a:t>α</a:t>
            </a:r>
            <a:r>
              <a:rPr lang="en-US" sz="2400" i="1" dirty="0" smtClean="0">
                <a:latin typeface="Cambria Math"/>
                <a:ea typeface="Cambria Math"/>
              </a:rPr>
              <a:t>=</a:t>
            </a:r>
            <a:r>
              <a:rPr lang="el-GR" sz="2400" i="1" dirty="0" smtClean="0">
                <a:latin typeface="Cambria Math"/>
                <a:ea typeface="Cambria Math"/>
              </a:rPr>
              <a:t>α</a:t>
            </a:r>
            <a:r>
              <a:rPr lang="en-US" sz="2400" i="1" dirty="0" smtClean="0">
                <a:latin typeface="Cambria Math"/>
                <a:ea typeface="Cambria Math"/>
              </a:rPr>
              <a:t>*,   </a:t>
            </a:r>
            <a:r>
              <a:rPr lang="el-GR" sz="2400" i="1" dirty="0" smtClean="0">
                <a:latin typeface="Cambria Math"/>
                <a:ea typeface="Cambria Math"/>
              </a:rPr>
              <a:t>β</a:t>
            </a:r>
            <a:r>
              <a:rPr lang="en-US" sz="2400" i="1" dirty="0" smtClean="0">
                <a:latin typeface="Cambria Math"/>
                <a:ea typeface="Cambria Math"/>
              </a:rPr>
              <a:t>=</a:t>
            </a:r>
            <a:r>
              <a:rPr lang="el-GR" sz="2400" i="1" dirty="0" smtClean="0">
                <a:latin typeface="Cambria Math"/>
                <a:ea typeface="Cambria Math"/>
              </a:rPr>
              <a:t>β</a:t>
            </a:r>
            <a:r>
              <a:rPr lang="en-US" sz="2400" i="1" dirty="0" smtClean="0">
                <a:latin typeface="Cambria Math"/>
                <a:ea typeface="Cambria Math"/>
              </a:rPr>
              <a:t>*</a:t>
            </a:r>
            <a:r>
              <a:rPr lang="el-GR" sz="2400" i="1" dirty="0" smtClean="0">
                <a:latin typeface="Cambria Math"/>
                <a:ea typeface="Cambria Math"/>
              </a:rPr>
              <a:t>ϴ</a:t>
            </a:r>
            <a:r>
              <a:rPr lang="en-US" sz="2400" i="1" dirty="0" smtClean="0">
                <a:latin typeface="Cambria Math"/>
                <a:ea typeface="Cambria Math"/>
              </a:rPr>
              <a:t>, w=(1‒</a:t>
            </a:r>
            <a:r>
              <a:rPr lang="el-GR" sz="2400" i="1" dirty="0" smtClean="0">
                <a:latin typeface="Cambria Math"/>
                <a:ea typeface="Cambria Math"/>
              </a:rPr>
              <a:t>ϴ</a:t>
            </a:r>
            <a:r>
              <a:rPr lang="en-US" sz="2400" i="1" dirty="0" smtClean="0">
                <a:latin typeface="Cambria Math"/>
                <a:ea typeface="Cambria Math"/>
              </a:rPr>
              <a:t>)  </a:t>
            </a:r>
            <a:r>
              <a:rPr lang="en-US" sz="2400" dirty="0" err="1" smtClean="0">
                <a:latin typeface="Cambria Math"/>
                <a:ea typeface="Cambria Math"/>
              </a:rPr>
              <a:t>dan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l-GR" sz="2400" i="1" dirty="0" smtClean="0">
                <a:latin typeface="Cambria Math"/>
                <a:ea typeface="Cambria Math"/>
              </a:rPr>
              <a:t>ε</a:t>
            </a:r>
            <a:r>
              <a:rPr lang="en-US" sz="2400" i="1" baseline="-25000" dirty="0" smtClean="0">
                <a:latin typeface="Cambria Math"/>
                <a:ea typeface="Cambria Math"/>
              </a:rPr>
              <a:t>t</a:t>
            </a:r>
            <a:r>
              <a:rPr lang="en-US" sz="2400" i="1" dirty="0" smtClean="0">
                <a:latin typeface="Cambria Math"/>
                <a:ea typeface="Cambria Math"/>
              </a:rPr>
              <a:t>=</a:t>
            </a:r>
            <a:r>
              <a:rPr lang="el-GR" sz="2400" i="1" dirty="0" smtClean="0">
                <a:latin typeface="Cambria Math"/>
                <a:ea typeface="Cambria Math"/>
              </a:rPr>
              <a:t>ε</a:t>
            </a:r>
            <a:r>
              <a:rPr lang="en-US" sz="2400" i="1" baseline="-25000" dirty="0" smtClean="0">
                <a:latin typeface="Cambria Math"/>
                <a:ea typeface="Cambria Math"/>
              </a:rPr>
              <a:t>t</a:t>
            </a:r>
            <a:r>
              <a:rPr lang="en-US" sz="2400" i="1" dirty="0" smtClean="0">
                <a:latin typeface="Cambria Math"/>
                <a:ea typeface="Cambria Math"/>
              </a:rPr>
              <a:t>* </a:t>
            </a:r>
            <a:r>
              <a:rPr lang="en-US" sz="2400" dirty="0" err="1" smtClean="0">
                <a:latin typeface="Cambria Math"/>
                <a:ea typeface="Cambria Math"/>
              </a:rPr>
              <a:t>maka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pers</a:t>
            </a:r>
            <a:r>
              <a:rPr lang="en-US" sz="2400" dirty="0" smtClean="0">
                <a:latin typeface="Cambria Math"/>
                <a:ea typeface="Cambria Math"/>
              </a:rPr>
              <a:t> (14) </a:t>
            </a:r>
            <a:r>
              <a:rPr lang="en-US" sz="2400" dirty="0" err="1" smtClean="0">
                <a:latin typeface="Cambria Math"/>
                <a:ea typeface="Cambria Math"/>
              </a:rPr>
              <a:t>sama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pers</a:t>
            </a:r>
            <a:r>
              <a:rPr lang="en-US" sz="2400" dirty="0" smtClean="0">
                <a:latin typeface="Cambria Math"/>
                <a:ea typeface="Cambria Math"/>
              </a:rPr>
              <a:t> (8). 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cara</a:t>
            </a:r>
            <a:r>
              <a:rPr lang="en-US" sz="2400" dirty="0" smtClean="0">
                <a:latin typeface="Cambria Math"/>
                <a:ea typeface="Cambria Math"/>
              </a:rPr>
              <a:t> yang </a:t>
            </a:r>
            <a:r>
              <a:rPr lang="en-US" sz="2400" dirty="0" err="1" smtClean="0">
                <a:latin typeface="Cambria Math"/>
                <a:ea typeface="Cambria Math"/>
              </a:rPr>
              <a:t>sama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pada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pembentukan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pers</a:t>
            </a:r>
            <a:r>
              <a:rPr lang="en-US" sz="2400" dirty="0" smtClean="0">
                <a:latin typeface="Cambria Math"/>
                <a:ea typeface="Cambria Math"/>
              </a:rPr>
              <a:t> (8) </a:t>
            </a:r>
            <a:r>
              <a:rPr lang="en-US" sz="2400" dirty="0" err="1" smtClean="0">
                <a:latin typeface="Cambria Math"/>
                <a:ea typeface="Cambria Math"/>
              </a:rPr>
              <a:t>maka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pers</a:t>
            </a:r>
            <a:r>
              <a:rPr lang="en-US" sz="2400" dirty="0" smtClean="0">
                <a:latin typeface="Cambria Math"/>
                <a:ea typeface="Cambria Math"/>
              </a:rPr>
              <a:t> (14) </a:t>
            </a:r>
            <a:r>
              <a:rPr lang="en-US" sz="2400" dirty="0" err="1" smtClean="0">
                <a:latin typeface="Cambria Math"/>
                <a:ea typeface="Cambria Math"/>
              </a:rPr>
              <a:t>dapat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dituliskan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sbb</a:t>
            </a:r>
            <a:r>
              <a:rPr lang="en-US" sz="2400" dirty="0" smtClean="0">
                <a:latin typeface="Cambria Math"/>
                <a:ea typeface="Cambria Math"/>
              </a:rPr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642910" y="428604"/>
          <a:ext cx="8039100" cy="801687"/>
        </p:xfrm>
        <a:graphic>
          <a:graphicData uri="http://schemas.openxmlformats.org/presentationml/2006/ole">
            <p:oleObj spid="_x0000_s66562" name="Equation" r:id="rId4" imgW="4203360" imgH="419040" progId="Equation.3">
              <p:embed/>
            </p:oleObj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1142976" y="2528889"/>
          <a:ext cx="7580313" cy="1114425"/>
        </p:xfrm>
        <a:graphic>
          <a:graphicData uri="http://schemas.openxmlformats.org/presentationml/2006/ole">
            <p:oleObj spid="_x0000_s66563" name="Equation" r:id="rId5" imgW="2844720" imgH="419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36750" y="5143520"/>
          <a:ext cx="6769100" cy="1143000"/>
        </p:xfrm>
        <a:graphic>
          <a:graphicData uri="http://schemas.openxmlformats.org/presentationml/2006/ole">
            <p:oleObj spid="_x0000_s66566" name="Equation" r:id="rId6" imgW="31366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Model </a:t>
            </a:r>
            <a:r>
              <a:rPr lang="en-US" sz="2800" b="1" dirty="0" err="1" smtClean="0"/>
              <a:t>Penyesuaian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Stok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Stoct</a:t>
            </a:r>
            <a:r>
              <a:rPr lang="en-US" sz="2800" b="1" dirty="0" smtClean="0"/>
              <a:t> Adjustment Model)</a:t>
            </a:r>
          </a:p>
          <a:p>
            <a:pPr marL="0" indent="0">
              <a:buNone/>
            </a:pPr>
            <a:r>
              <a:rPr lang="en-US" sz="2400" dirty="0" err="1" smtClean="0"/>
              <a:t>Asumsi</a:t>
            </a:r>
            <a:r>
              <a:rPr lang="en-US" sz="2400" dirty="0" smtClean="0"/>
              <a:t> : </a:t>
            </a:r>
            <a:r>
              <a:rPr lang="en-US" sz="2400" dirty="0" err="1" smtClean="0"/>
              <a:t>Nilai</a:t>
            </a:r>
            <a:r>
              <a:rPr lang="en-US" sz="2400" dirty="0" smtClean="0"/>
              <a:t> Y (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stok</a:t>
            </a:r>
            <a:r>
              <a:rPr lang="en-US" sz="2400" dirty="0" smtClean="0"/>
              <a:t>) yang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linier </a:t>
            </a:r>
            <a:r>
              <a:rPr lang="en-US" sz="2400" dirty="0" err="1" smtClean="0"/>
              <a:t>dari</a:t>
            </a:r>
            <a:r>
              <a:rPr lang="en-US" sz="2400" dirty="0" smtClean="0"/>
              <a:t> X </a:t>
            </a:r>
            <a:r>
              <a:rPr lang="en-US" sz="2400" dirty="0" err="1" smtClean="0"/>
              <a:t>sekarang</a:t>
            </a:r>
            <a:r>
              <a:rPr lang="en-US" sz="2400" dirty="0" smtClean="0"/>
              <a:t> :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,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aktual</a:t>
            </a:r>
            <a:r>
              <a:rPr lang="en-US" sz="2400" dirty="0" smtClean="0"/>
              <a:t> Y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menyesuaikan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lengkap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diinginkan</a:t>
            </a:r>
            <a:r>
              <a:rPr lang="en-US" sz="2400" dirty="0" smtClean="0"/>
              <a:t>, yang </a:t>
            </a:r>
            <a:r>
              <a:rPr lang="en-US" sz="2400" dirty="0" err="1" smtClean="0"/>
              <a:t>disebabkan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, </a:t>
            </a:r>
            <a:r>
              <a:rPr lang="en-US" sz="2400" dirty="0" err="1" smtClean="0"/>
              <a:t>kendala</a:t>
            </a:r>
            <a:r>
              <a:rPr lang="en-US" sz="2400" dirty="0" smtClean="0"/>
              <a:t> </a:t>
            </a:r>
            <a:r>
              <a:rPr lang="en-US" sz="2400" dirty="0" err="1" smtClean="0"/>
              <a:t>teknis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lain </a:t>
            </a:r>
            <a:r>
              <a:rPr lang="en-US" sz="2400" dirty="0" err="1" smtClean="0"/>
              <a:t>sebagainya</a:t>
            </a:r>
            <a:r>
              <a:rPr lang="en-US" sz="2400" dirty="0" smtClean="0"/>
              <a:t>.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penyesuaian</a:t>
            </a:r>
            <a:r>
              <a:rPr lang="en-US" sz="2400" dirty="0" smtClean="0"/>
              <a:t> :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pers</a:t>
            </a:r>
            <a:r>
              <a:rPr lang="en-US" sz="2400" dirty="0" smtClean="0"/>
              <a:t> (17) </a:t>
            </a:r>
            <a:r>
              <a:rPr lang="en-US" sz="2400" dirty="0" err="1" smtClean="0"/>
              <a:t>disubstitusikan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pers</a:t>
            </a:r>
            <a:r>
              <a:rPr lang="en-US" sz="2400" dirty="0" smtClean="0"/>
              <a:t> (16) </a:t>
            </a:r>
            <a:r>
              <a:rPr lang="en-US" sz="2400" dirty="0" err="1" smtClean="0"/>
              <a:t>maka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Pers</a:t>
            </a:r>
            <a:r>
              <a:rPr lang="en-US" sz="2400" dirty="0" smtClean="0"/>
              <a:t>(18)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model </a:t>
            </a:r>
            <a:r>
              <a:rPr lang="en-US" sz="2400" dirty="0" err="1" smtClean="0"/>
              <a:t>penyesusisn</a:t>
            </a:r>
            <a:r>
              <a:rPr lang="en-US" sz="2400" dirty="0" smtClean="0"/>
              <a:t> </a:t>
            </a:r>
            <a:r>
              <a:rPr lang="en-US" sz="2400" dirty="0" err="1" smtClean="0"/>
              <a:t>stok</a:t>
            </a:r>
            <a:r>
              <a:rPr lang="en-US" sz="2400" dirty="0" smtClean="0"/>
              <a:t> </a:t>
            </a:r>
            <a:r>
              <a:rPr lang="en-US" sz="2400" dirty="0" err="1" smtClean="0"/>
              <a:t>berkaitan</a:t>
            </a:r>
            <a:r>
              <a:rPr lang="en-US" sz="2400" dirty="0" smtClean="0"/>
              <a:t> </a:t>
            </a:r>
            <a:r>
              <a:rPr lang="en-US" sz="2400" dirty="0" err="1" smtClean="0"/>
              <a:t>erat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model geometric lag.  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3157538" y="1643063"/>
          <a:ext cx="5456237" cy="508000"/>
        </p:xfrm>
        <a:graphic>
          <a:graphicData uri="http://schemas.openxmlformats.org/presentationml/2006/ole">
            <p:oleObj spid="_x0000_s67586" name="Equation" r:id="rId4" imgW="2590560" imgH="241200" progId="Equation.3">
              <p:embed/>
            </p:oleObj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2786050" y="3857628"/>
          <a:ext cx="5729288" cy="427037"/>
        </p:xfrm>
        <a:graphic>
          <a:graphicData uri="http://schemas.openxmlformats.org/presentationml/2006/ole">
            <p:oleObj spid="_x0000_s67587" name="Equation" r:id="rId5" imgW="3225600" imgH="241200" progId="Equation.3">
              <p:embed/>
            </p:oleObj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2714612" y="4929198"/>
          <a:ext cx="5829300" cy="508000"/>
        </p:xfrm>
        <a:graphic>
          <a:graphicData uri="http://schemas.openxmlformats.org/presentationml/2006/ole">
            <p:oleObj spid="_x0000_s67588" name="Equation" r:id="rId6" imgW="27684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model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benar-benar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asumsinya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model </a:t>
            </a:r>
            <a:r>
              <a:rPr lang="en-US" sz="2400" dirty="0" err="1" smtClean="0"/>
              <a:t>ini</a:t>
            </a:r>
            <a:r>
              <a:rPr lang="en-US" sz="2400" dirty="0" smtClean="0"/>
              <a:t> 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model </a:t>
            </a:r>
            <a:r>
              <a:rPr lang="en-US" sz="2400" dirty="0" err="1" smtClean="0"/>
              <a:t>penyesuaian</a:t>
            </a:r>
            <a:r>
              <a:rPr lang="en-US" sz="2400" dirty="0" smtClean="0"/>
              <a:t> </a:t>
            </a:r>
            <a:r>
              <a:rPr lang="en-US" sz="2400" dirty="0" err="1" smtClean="0"/>
              <a:t>stok</a:t>
            </a:r>
            <a:r>
              <a:rPr lang="en-US" sz="2400" dirty="0" smtClean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</a:t>
            </a:r>
            <a:r>
              <a:rPr lang="en-US" sz="2400" dirty="0" err="1" smtClean="0"/>
              <a:t>rataan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(moving average error </a:t>
            </a:r>
            <a:r>
              <a:rPr lang="en-US" sz="2400" dirty="0" err="1" smtClean="0"/>
              <a:t>proces</a:t>
            </a:r>
            <a:r>
              <a:rPr lang="en-US" sz="2400" dirty="0" smtClean="0"/>
              <a:t>).</a:t>
            </a:r>
          </a:p>
          <a:p>
            <a:pPr marL="0" indent="0">
              <a:buNone/>
            </a:pPr>
            <a:r>
              <a:rPr lang="en-US" sz="2800" b="1" dirty="0" err="1" smtClean="0"/>
              <a:t>Pendugaan</a:t>
            </a:r>
            <a:r>
              <a:rPr lang="en-US" sz="2800" b="1" dirty="0" smtClean="0"/>
              <a:t> Model Geometric Lag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Model </a:t>
            </a:r>
            <a:r>
              <a:rPr lang="en-US" sz="2800" b="1" dirty="0" err="1" smtClean="0"/>
              <a:t>Regresi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Diri</a:t>
            </a:r>
            <a:r>
              <a:rPr lang="en-US" sz="2800" b="1" dirty="0" smtClean="0"/>
              <a:t> (Autoregressive)</a:t>
            </a:r>
          </a:p>
          <a:p>
            <a:pPr marL="0" indent="0">
              <a:buNone/>
            </a:pPr>
            <a:r>
              <a:rPr lang="en-US" sz="2400" dirty="0" err="1" smtClean="0"/>
              <a:t>Persamaan</a:t>
            </a:r>
            <a:r>
              <a:rPr lang="en-US" sz="2400" dirty="0" smtClean="0"/>
              <a:t> model geometric lag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model autoregressive: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dirty="0" smtClean="0"/>
          </a:p>
          <a:p>
            <a:pPr marL="360000" indent="-457200">
              <a:buNone/>
            </a:pPr>
            <a:r>
              <a:rPr lang="en-US" sz="2400" dirty="0" smtClean="0"/>
              <a:t>(1)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menyebar</a:t>
            </a:r>
            <a:r>
              <a:rPr lang="en-US" sz="2400" dirty="0" smtClean="0"/>
              <a:t> normal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ragam</a:t>
            </a:r>
            <a:r>
              <a:rPr lang="en-US" sz="2400" dirty="0" smtClean="0"/>
              <a:t> </a:t>
            </a:r>
            <a:r>
              <a:rPr lang="en-US" sz="2400" dirty="0" err="1" smtClean="0"/>
              <a:t>konstan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serial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.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model geometric lag </a:t>
            </a:r>
            <a:r>
              <a:rPr lang="en-US" sz="2400" dirty="0" err="1" smtClean="0"/>
              <a:t>memperlihatkan</a:t>
            </a:r>
            <a:r>
              <a:rPr lang="en-US" sz="2400" dirty="0" smtClean="0"/>
              <a:t> serial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siaan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ditetapkan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autokorelasi</a:t>
            </a:r>
            <a:r>
              <a:rPr lang="en-US" sz="2400" dirty="0" smtClean="0"/>
              <a:t>. 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respons</a:t>
            </a:r>
            <a:r>
              <a:rPr lang="en-US" sz="2400" dirty="0" smtClean="0"/>
              <a:t> lagged dependent variable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parameter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OLS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 bias </a:t>
            </a:r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konsisten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46288" y="3500438"/>
          <a:ext cx="6569075" cy="498475"/>
        </p:xfrm>
        <a:graphic>
          <a:graphicData uri="http://schemas.openxmlformats.org/presentationml/2006/ole">
            <p:oleObj spid="_x0000_s68610" name="Equation" r:id="rId4" imgW="3009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pPr marL="468000" indent="-457200">
              <a:buNone/>
            </a:pPr>
            <a:r>
              <a:rPr lang="en-US" sz="2400" dirty="0" smtClean="0"/>
              <a:t>(2)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pola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model geometric lag </a:t>
            </a:r>
            <a:r>
              <a:rPr lang="en-US" sz="2400" dirty="0" err="1" smtClean="0"/>
              <a:t>dan</a:t>
            </a:r>
            <a:r>
              <a:rPr lang="en-US" sz="2400" dirty="0" smtClean="0"/>
              <a:t> adaptive expectations </a:t>
            </a:r>
            <a:r>
              <a:rPr lang="en-US" sz="2400" dirty="0" err="1" smtClean="0"/>
              <a:t>maka</a:t>
            </a:r>
            <a:r>
              <a:rPr lang="en-US" sz="2400" dirty="0" smtClean="0"/>
              <a:t> :</a:t>
            </a:r>
          </a:p>
          <a:p>
            <a:pPr marL="0" indent="0">
              <a:buNone/>
            </a:pPr>
            <a:endParaRPr lang="en-US" sz="2400" dirty="0" smtClean="0"/>
          </a:p>
          <a:p>
            <a:pPr marL="360000" indent="-45720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OLS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konsisten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bias. </a:t>
            </a:r>
            <a:r>
              <a:rPr lang="en-US" sz="2400" dirty="0" err="1" smtClean="0"/>
              <a:t>Kesulitan</a:t>
            </a:r>
            <a:r>
              <a:rPr lang="en-US" sz="2400" dirty="0" smtClean="0"/>
              <a:t> </a:t>
            </a:r>
            <a:r>
              <a:rPr lang="en-US" sz="2400" dirty="0" err="1" smtClean="0"/>
              <a:t>muncul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Y</a:t>
            </a:r>
            <a:r>
              <a:rPr lang="en-US" sz="2400" baseline="-25000" dirty="0" smtClean="0"/>
              <a:t>t-1</a:t>
            </a:r>
            <a:r>
              <a:rPr lang="en-US" sz="2400" dirty="0" smtClean="0"/>
              <a:t> </a:t>
            </a:r>
            <a:r>
              <a:rPr lang="en-US" sz="2400" dirty="0" err="1" smtClean="0"/>
              <a:t>berkorelasi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hilang</a:t>
            </a:r>
            <a:r>
              <a:rPr lang="en-US" sz="2400" dirty="0" smtClean="0"/>
              <a:t> </a:t>
            </a:r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contohnya</a:t>
            </a:r>
            <a:r>
              <a:rPr lang="en-US" sz="2400" dirty="0" smtClean="0"/>
              <a:t>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instrumental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dirty="0" err="1" smtClean="0"/>
              <a:t>maksimum</a:t>
            </a:r>
            <a:r>
              <a:rPr lang="en-US" sz="2400" dirty="0" smtClean="0"/>
              <a:t>.    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instrumental,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X</a:t>
            </a:r>
            <a:r>
              <a:rPr lang="en-US" sz="2400" baseline="-25000" dirty="0" smtClean="0"/>
              <a:t>t-1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instrumen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Y</a:t>
            </a:r>
            <a:r>
              <a:rPr lang="en-US" sz="2400" baseline="-25000" dirty="0" smtClean="0"/>
              <a:t>t-1</a:t>
            </a:r>
            <a:r>
              <a:rPr lang="en-US" sz="2400" dirty="0" smtClean="0"/>
              <a:t>. 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konsisten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</a:t>
            </a:r>
            <a:r>
              <a:rPr lang="en-US" sz="2400" dirty="0" smtClean="0"/>
              <a:t>. </a:t>
            </a:r>
          </a:p>
          <a:p>
            <a:pPr marL="360000" indent="-457200">
              <a:buNone/>
            </a:pPr>
            <a:r>
              <a:rPr lang="en-US" sz="2400" dirty="0" smtClean="0"/>
              <a:t>(3)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serial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ordo</a:t>
            </a:r>
            <a:r>
              <a:rPr lang="en-US" sz="2400" dirty="0" smtClean="0"/>
              <a:t> </a:t>
            </a:r>
            <a:r>
              <a:rPr lang="en-US" sz="2400" dirty="0" err="1" smtClean="0"/>
              <a:t>kesatu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endParaRPr lang="en-US" sz="2400" dirty="0" smtClean="0"/>
          </a:p>
          <a:p>
            <a:pPr marL="360000" indent="-457200">
              <a:buNone/>
            </a:pPr>
            <a:endParaRPr lang="en-US" sz="2400" dirty="0" smtClean="0"/>
          </a:p>
          <a:p>
            <a:pPr marL="360000" indent="-457200"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OLS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konsisten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bias.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instrumen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dirty="0" err="1" smtClean="0"/>
              <a:t>maksimum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alternatifnya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</a:t>
            </a:r>
            <a:r>
              <a:rPr lang="en-US" sz="2400" dirty="0" err="1" smtClean="0"/>
              <a:t>konsisten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cenderung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36875" y="1000108"/>
          <a:ext cx="5778500" cy="571500"/>
        </p:xfrm>
        <a:graphic>
          <a:graphicData uri="http://schemas.openxmlformats.org/presentationml/2006/ole">
            <p:oleObj spid="_x0000_s70659" name="Equation" r:id="rId4" imgW="2311200" imgH="228600" progId="Equation.3">
              <p:embed/>
            </p:oleObj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3295650" y="4572000"/>
          <a:ext cx="5492750" cy="571500"/>
        </p:xfrm>
        <a:graphic>
          <a:graphicData uri="http://schemas.openxmlformats.org/presentationml/2006/ole">
            <p:oleObj spid="_x0000_s70660" name="Equation" r:id="rId5" imgW="2197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360000" indent="-45720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instrumen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menggatikan</a:t>
            </a:r>
            <a:r>
              <a:rPr lang="en-US" sz="2400" dirty="0" smtClean="0"/>
              <a:t> Yt-1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darai</a:t>
            </a:r>
            <a:r>
              <a:rPr lang="en-US" sz="2400" dirty="0" smtClean="0"/>
              <a:t> </a:t>
            </a:r>
          </a:p>
          <a:p>
            <a:pPr marL="360000" indent="-457200">
              <a:buNone/>
            </a:pPr>
            <a:r>
              <a:rPr lang="en-US" sz="2400" dirty="0" smtClean="0"/>
              <a:t>     </a:t>
            </a:r>
          </a:p>
          <a:p>
            <a:pPr marL="360000" indent="-457200"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efisiensi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diperbaiki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parameter </a:t>
            </a:r>
            <a:r>
              <a:rPr lang="en-US" sz="2400" dirty="0" err="1" smtClean="0"/>
              <a:t>intersep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slope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</a:t>
            </a:r>
            <a:r>
              <a:rPr lang="en-US" sz="2400" dirty="0" err="1" smtClean="0"/>
              <a:t>koefisien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resial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mbria Math"/>
                <a:ea typeface="Cambria Math"/>
              </a:rPr>
              <a:t>𝜌. </a:t>
            </a:r>
            <a:r>
              <a:rPr lang="en-US" sz="2400" dirty="0" err="1" smtClean="0">
                <a:latin typeface="Cambria Math"/>
                <a:ea typeface="Cambria Math"/>
              </a:rPr>
              <a:t>Caranya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adalah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meregresikan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u</a:t>
            </a:r>
            <a:r>
              <a:rPr lang="en-US" sz="2400" baseline="-25000" dirty="0" err="1" smtClean="0">
                <a:latin typeface="Cambria Math"/>
                <a:ea typeface="Cambria Math"/>
              </a:rPr>
              <a:t>t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terhadap</a:t>
            </a:r>
            <a:r>
              <a:rPr lang="en-US" sz="2400" dirty="0" smtClean="0">
                <a:latin typeface="Cambria Math"/>
                <a:ea typeface="Cambria Math"/>
              </a:rPr>
              <a:t> u</a:t>
            </a:r>
            <a:r>
              <a:rPr lang="en-US" sz="2400" baseline="-25000" dirty="0" smtClean="0">
                <a:latin typeface="Cambria Math"/>
                <a:ea typeface="Cambria Math"/>
              </a:rPr>
              <a:t>t-1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dihasilkan</a:t>
            </a:r>
            <a:r>
              <a:rPr lang="en-US" sz="2400" dirty="0" smtClean="0">
                <a:latin typeface="Cambria Math"/>
                <a:ea typeface="Cambria Math"/>
              </a:rPr>
              <a:t> serial </a:t>
            </a:r>
            <a:r>
              <a:rPr lang="en-US" sz="2400" dirty="0" err="1" smtClean="0">
                <a:latin typeface="Cambria Math"/>
                <a:ea typeface="Cambria Math"/>
              </a:rPr>
              <a:t>korelasi</a:t>
            </a:r>
            <a:r>
              <a:rPr lang="en-US" sz="2400" dirty="0" smtClean="0">
                <a:latin typeface="Cambria Math"/>
                <a:ea typeface="Cambria Math"/>
              </a:rPr>
              <a:t> 𝜌. </a:t>
            </a:r>
            <a:r>
              <a:rPr lang="en-US" sz="2400" dirty="0" err="1" smtClean="0">
                <a:latin typeface="Cambria Math"/>
                <a:ea typeface="Cambria Math"/>
              </a:rPr>
              <a:t>Proses</a:t>
            </a:r>
            <a:r>
              <a:rPr lang="en-US" sz="2400" dirty="0" smtClean="0">
                <a:latin typeface="Cambria Math"/>
                <a:ea typeface="Cambria Math"/>
              </a:rPr>
              <a:t> generalized differencing </a:t>
            </a:r>
            <a:r>
              <a:rPr lang="en-US" sz="2400" dirty="0" err="1" smtClean="0">
                <a:latin typeface="Cambria Math"/>
                <a:ea typeface="Cambria Math"/>
              </a:rPr>
              <a:t>dapat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digunakan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untuk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menduga</a:t>
            </a:r>
            <a:r>
              <a:rPr lang="en-US" sz="2400" dirty="0" smtClean="0">
                <a:latin typeface="Cambria Math"/>
                <a:ea typeface="Cambria Math"/>
              </a:rPr>
              <a:t> parameter </a:t>
            </a:r>
            <a:r>
              <a:rPr lang="en-US" sz="2400" dirty="0" err="1" smtClean="0">
                <a:latin typeface="Cambria Math"/>
                <a:ea typeface="Cambria Math"/>
              </a:rPr>
              <a:t>dalam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persamaan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awal</a:t>
            </a:r>
            <a:r>
              <a:rPr lang="en-US" sz="2400" dirty="0" smtClean="0">
                <a:latin typeface="Cambria Math"/>
                <a:ea typeface="Cambria Math"/>
              </a:rPr>
              <a:t>.</a:t>
            </a:r>
          </a:p>
          <a:p>
            <a:pPr marL="360000" indent="-457200"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 marL="360000" indent="-457200">
              <a:buNone/>
            </a:pPr>
            <a:r>
              <a:rPr lang="en-US" sz="2400" b="1" dirty="0" err="1" smtClean="0">
                <a:latin typeface="Cambria Math"/>
                <a:ea typeface="Cambria Math"/>
              </a:rPr>
              <a:t>Pengujian</a:t>
            </a:r>
            <a:r>
              <a:rPr lang="en-US" sz="2400" b="1" dirty="0" smtClean="0">
                <a:latin typeface="Cambria Math"/>
                <a:ea typeface="Cambria Math"/>
              </a:rPr>
              <a:t> </a:t>
            </a:r>
            <a:r>
              <a:rPr lang="en-US" sz="2400" b="1" dirty="0" err="1" smtClean="0">
                <a:latin typeface="Cambria Math"/>
                <a:ea typeface="Cambria Math"/>
              </a:rPr>
              <a:t>Autokorelasi</a:t>
            </a:r>
            <a:endParaRPr lang="en-US" sz="2400" b="1" dirty="0" smtClean="0">
              <a:latin typeface="Cambria Math"/>
              <a:ea typeface="Cambria Math"/>
            </a:endParaRPr>
          </a:p>
          <a:p>
            <a:pPr marL="360000" indent="-457200">
              <a:buNone/>
            </a:pPr>
            <a:r>
              <a:rPr lang="en-US" sz="2400" dirty="0" smtClean="0">
                <a:latin typeface="Cambria Math"/>
                <a:ea typeface="Cambria Math"/>
              </a:rPr>
              <a:t>     </a:t>
            </a:r>
            <a:r>
              <a:rPr lang="en-US" sz="2400" dirty="0" err="1" smtClean="0">
                <a:latin typeface="Cambria Math"/>
                <a:ea typeface="Cambria Math"/>
              </a:rPr>
              <a:t>Dalam</a:t>
            </a:r>
            <a:r>
              <a:rPr lang="en-US" sz="2400" dirty="0" smtClean="0">
                <a:latin typeface="Cambria Math"/>
                <a:ea typeface="Cambria Math"/>
              </a:rPr>
              <a:t> model </a:t>
            </a:r>
            <a:r>
              <a:rPr lang="en-US" sz="2400" dirty="0" err="1" smtClean="0">
                <a:latin typeface="Cambria Math"/>
                <a:ea typeface="Cambria Math"/>
              </a:rPr>
              <a:t>autoregresif</a:t>
            </a:r>
            <a:r>
              <a:rPr lang="en-US" sz="2400" dirty="0" smtClean="0">
                <a:latin typeface="Cambria Math"/>
                <a:ea typeface="Cambria Math"/>
              </a:rPr>
              <a:t>, </a:t>
            </a:r>
            <a:r>
              <a:rPr lang="en-US" sz="2400" dirty="0" err="1" smtClean="0">
                <a:latin typeface="Cambria Math"/>
                <a:ea typeface="Cambria Math"/>
              </a:rPr>
              <a:t>statistik</a:t>
            </a:r>
            <a:r>
              <a:rPr lang="en-US" sz="2400" dirty="0" smtClean="0">
                <a:latin typeface="Cambria Math"/>
                <a:ea typeface="Cambria Math"/>
              </a:rPr>
              <a:t> d(Durbin-Watson) </a:t>
            </a:r>
            <a:r>
              <a:rPr lang="en-US" sz="2400" dirty="0" err="1" smtClean="0">
                <a:latin typeface="Cambria Math"/>
                <a:ea typeface="Cambria Math"/>
              </a:rPr>
              <a:t>tidak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dapat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digunakan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untuk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menguji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autokorelasi</a:t>
            </a:r>
            <a:r>
              <a:rPr lang="en-US" sz="2400" dirty="0" smtClean="0">
                <a:latin typeface="Cambria Math"/>
                <a:ea typeface="Cambria Math"/>
              </a:rPr>
              <a:t>. </a:t>
            </a:r>
            <a:r>
              <a:rPr lang="en-US" sz="2400" dirty="0" err="1" smtClean="0">
                <a:latin typeface="Cambria Math"/>
                <a:ea typeface="Cambria Math"/>
              </a:rPr>
              <a:t>Karena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nilai</a:t>
            </a:r>
            <a:r>
              <a:rPr lang="en-US" sz="2400" dirty="0" smtClean="0">
                <a:latin typeface="Cambria Math"/>
                <a:ea typeface="Cambria Math"/>
              </a:rPr>
              <a:t> d </a:t>
            </a:r>
            <a:r>
              <a:rPr lang="en-US" sz="2400" dirty="0" err="1" smtClean="0">
                <a:latin typeface="Cambria Math"/>
                <a:ea typeface="Cambria Math"/>
              </a:rPr>
              <a:t>cenderung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mendekati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nilai</a:t>
            </a:r>
            <a:r>
              <a:rPr lang="en-US" sz="2400" dirty="0" smtClean="0">
                <a:latin typeface="Cambria Math"/>
                <a:ea typeface="Cambria Math"/>
              </a:rPr>
              <a:t> 2.</a:t>
            </a:r>
          </a:p>
          <a:p>
            <a:pPr marL="360000" indent="-457200"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 marL="360000" indent="-457200"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30500" y="1357313"/>
          <a:ext cx="5627714" cy="519481"/>
        </p:xfrm>
        <a:graphic>
          <a:graphicData uri="http://schemas.openxmlformats.org/presentationml/2006/ole">
            <p:oleObj spid="_x0000_s71682" name="Equation" r:id="rId4" imgW="2476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pengujiannya</a:t>
            </a:r>
            <a:r>
              <a:rPr lang="en-US" sz="2400" dirty="0" smtClean="0"/>
              <a:t> </a:t>
            </a:r>
            <a:r>
              <a:rPr lang="en-US" sz="2400" dirty="0" err="1" smtClean="0"/>
              <a:t>diusulkan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statistik</a:t>
            </a:r>
            <a:r>
              <a:rPr lang="en-US" sz="2400" dirty="0" smtClean="0"/>
              <a:t> h,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    N=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, </a:t>
            </a:r>
            <a:r>
              <a:rPr lang="en-US" sz="2400" dirty="0" err="1" smtClean="0"/>
              <a:t>var</a:t>
            </a:r>
            <a:r>
              <a:rPr lang="en-US" sz="2400" dirty="0" smtClean="0"/>
              <a:t>(</a:t>
            </a:r>
            <a:r>
              <a:rPr lang="el-GR" sz="2400" dirty="0" smtClean="0">
                <a:latin typeface="Cambria Math"/>
                <a:ea typeface="Cambria Math"/>
              </a:rPr>
              <a:t>α</a:t>
            </a:r>
            <a:r>
              <a:rPr lang="en-US" sz="2400" dirty="0" smtClean="0">
                <a:latin typeface="Cambria Math"/>
                <a:ea typeface="Cambria Math"/>
              </a:rPr>
              <a:t>)=</a:t>
            </a:r>
            <a:r>
              <a:rPr lang="en-US" sz="2400" dirty="0" err="1" smtClean="0">
                <a:latin typeface="Cambria Math"/>
                <a:ea typeface="Cambria Math"/>
              </a:rPr>
              <a:t>ragam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koef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dari</a:t>
            </a:r>
            <a:r>
              <a:rPr lang="en-US" sz="2400" dirty="0" smtClean="0">
                <a:latin typeface="Cambria Math"/>
                <a:ea typeface="Cambria Math"/>
              </a:rPr>
              <a:t> lag Yt-1, </a:t>
            </a:r>
            <a:r>
              <a:rPr lang="en-US" sz="2400" dirty="0" err="1" smtClean="0">
                <a:latin typeface="Cambria Math"/>
                <a:ea typeface="Cambria Math"/>
              </a:rPr>
              <a:t>dan</a:t>
            </a:r>
            <a:r>
              <a:rPr lang="en-US" sz="2400" dirty="0" smtClean="0">
                <a:latin typeface="Cambria Math"/>
                <a:ea typeface="Cambria Math"/>
              </a:rPr>
              <a:t>        𝜌=</a:t>
            </a:r>
            <a:r>
              <a:rPr lang="en-US" sz="2400" dirty="0" err="1" smtClean="0">
                <a:latin typeface="Cambria Math"/>
                <a:ea typeface="Cambria Math"/>
              </a:rPr>
              <a:t>dugaan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autokorelasi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derajat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pertama</a:t>
            </a:r>
            <a:r>
              <a:rPr lang="en-US" sz="2400" dirty="0" smtClean="0">
                <a:latin typeface="Cambria Math"/>
                <a:ea typeface="Cambria Math"/>
              </a:rPr>
              <a:t> . </a:t>
            </a:r>
            <a:r>
              <a:rPr lang="en-US" sz="2400" dirty="0" err="1" smtClean="0">
                <a:latin typeface="Cambria Math"/>
                <a:ea typeface="Cambria Math"/>
              </a:rPr>
              <a:t>Dalam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praktek</a:t>
            </a:r>
            <a:r>
              <a:rPr lang="en-US" sz="2400" dirty="0" smtClean="0">
                <a:latin typeface="Cambria Math"/>
                <a:ea typeface="Cambria Math"/>
              </a:rPr>
              <a:t>,  </a:t>
            </a:r>
            <a:r>
              <a:rPr lang="en-US" sz="2400" dirty="0" err="1" smtClean="0">
                <a:latin typeface="Cambria Math"/>
                <a:ea typeface="Cambria Math"/>
              </a:rPr>
              <a:t>nilai</a:t>
            </a:r>
            <a:r>
              <a:rPr lang="en-US" sz="2400" dirty="0" smtClean="0">
                <a:latin typeface="Cambria Math"/>
                <a:ea typeface="Cambria Math"/>
              </a:rPr>
              <a:t> 𝜌 </a:t>
            </a:r>
            <a:r>
              <a:rPr lang="en-US" sz="2400" dirty="0" err="1" smtClean="0">
                <a:latin typeface="Cambria Math"/>
                <a:ea typeface="Cambria Math"/>
              </a:rPr>
              <a:t>dapat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diduga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dengan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rumus</a:t>
            </a:r>
            <a:r>
              <a:rPr lang="en-US" sz="2400" dirty="0" smtClean="0">
                <a:latin typeface="Cambria Math"/>
                <a:ea typeface="Cambria Math"/>
              </a:rPr>
              <a:t> 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d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statistik</a:t>
            </a:r>
            <a:r>
              <a:rPr lang="en-US" sz="2400" dirty="0" smtClean="0"/>
              <a:t> Durbin Watson, </a:t>
            </a:r>
            <a:r>
              <a:rPr lang="en-US" sz="2400" dirty="0" err="1" smtClean="0"/>
              <a:t>rumus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: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43240" y="1500174"/>
          <a:ext cx="2645246" cy="857256"/>
        </p:xfrm>
        <a:graphic>
          <a:graphicData uri="http://schemas.openxmlformats.org/presentationml/2006/ole">
            <p:oleObj spid="_x0000_s148482" name="Equation" r:id="rId4" imgW="1371600" imgH="4442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57619" y="3716342"/>
          <a:ext cx="1400123" cy="712790"/>
        </p:xfrm>
        <a:graphic>
          <a:graphicData uri="http://schemas.openxmlformats.org/presentationml/2006/ole">
            <p:oleObj spid="_x0000_s148483" name="Equation" r:id="rId5" imgW="698400" imgH="355320" progId="Equation.3">
              <p:embed/>
            </p:oleObj>
          </a:graphicData>
        </a:graphic>
      </p:graphicFrame>
      <p:graphicFrame>
        <p:nvGraphicFramePr>
          <p:cNvPr id="148484" name="Object 4"/>
          <p:cNvGraphicFramePr>
            <a:graphicFrameLocks noChangeAspect="1"/>
          </p:cNvGraphicFramePr>
          <p:nvPr/>
        </p:nvGraphicFramePr>
        <p:xfrm>
          <a:off x="2979738" y="5000625"/>
          <a:ext cx="3405187" cy="857250"/>
        </p:xfrm>
        <a:graphic>
          <a:graphicData uri="http://schemas.openxmlformats.org/presentationml/2006/ole">
            <p:oleObj spid="_x0000_s148484" name="Equation" r:id="rId6" imgW="17650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Q= 850-5.03X2+4.74X3+0.277X4+0.011X5+1.31X6</a:t>
            </a:r>
          </a:p>
          <a:p>
            <a:pPr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0034" y="1397000"/>
          <a:ext cx="785817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597"/>
                <a:gridCol w="1122597"/>
                <a:gridCol w="1122597"/>
                <a:gridCol w="1122597"/>
                <a:gridCol w="1122597"/>
                <a:gridCol w="1122597"/>
                <a:gridCol w="112259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Predictor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 </a:t>
                      </a:r>
                      <a:r>
                        <a:rPr lang="en-US" dirty="0" err="1" smtClean="0"/>
                        <a:t>Coef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Rj2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-11.45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1472" y="4371810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akar</a:t>
            </a:r>
            <a:r>
              <a:rPr lang="en-US" sz="2400" dirty="0" smtClean="0"/>
              <a:t> </a:t>
            </a:r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b="1" dirty="0" smtClean="0"/>
              <a:t>(X’X</a:t>
            </a:r>
            <a:r>
              <a:rPr lang="en-US" sz="2400" dirty="0" smtClean="0"/>
              <a:t>).  (</a:t>
            </a:r>
            <a:r>
              <a:rPr lang="en-US" sz="2400" dirty="0" err="1" smtClean="0"/>
              <a:t>i</a:t>
            </a:r>
            <a:r>
              <a:rPr lang="en-US" sz="2400" dirty="0" smtClean="0"/>
              <a:t>)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akar</a:t>
            </a:r>
            <a:r>
              <a:rPr lang="en-US" sz="2400" dirty="0" smtClean="0"/>
              <a:t> </a:t>
            </a:r>
            <a:r>
              <a:rPr lang="en-US" sz="2400" dirty="0" err="1" smtClean="0"/>
              <a:t>ciri</a:t>
            </a:r>
            <a:r>
              <a:rPr lang="en-US" sz="2400" dirty="0" smtClean="0"/>
              <a:t>  </a:t>
            </a:r>
          </a:p>
          <a:p>
            <a:r>
              <a:rPr lang="en-US" sz="2400" dirty="0" smtClean="0"/>
              <a:t> 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b="1" dirty="0" smtClean="0"/>
              <a:t>(X’X)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l-GR" sz="2400" dirty="0" smtClean="0">
                <a:latin typeface="Cambria Math"/>
                <a:ea typeface="Cambria Math"/>
              </a:rPr>
              <a:t>λ</a:t>
            </a:r>
            <a:r>
              <a:rPr lang="en-US" sz="2400" baseline="-25000" dirty="0" smtClean="0">
                <a:latin typeface="Cambria Math"/>
                <a:ea typeface="Cambria Math"/>
              </a:rPr>
              <a:t>j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untuk</a:t>
            </a:r>
            <a:r>
              <a:rPr lang="en-US" sz="2400" dirty="0" smtClean="0">
                <a:latin typeface="Cambria Math"/>
                <a:ea typeface="Cambria Math"/>
              </a:rPr>
              <a:t> j=1,2, . . ,k. </a:t>
            </a:r>
          </a:p>
          <a:p>
            <a:r>
              <a:rPr lang="en-US" sz="2400" dirty="0" smtClean="0">
                <a:latin typeface="Cambria Math"/>
                <a:ea typeface="Cambria Math"/>
              </a:rPr>
              <a:t> (ii) </a:t>
            </a:r>
            <a:r>
              <a:rPr lang="en-US" sz="2400" dirty="0" err="1" smtClean="0">
                <a:latin typeface="Cambria Math"/>
                <a:ea typeface="Cambria Math"/>
              </a:rPr>
              <a:t>Menghitung</a:t>
            </a:r>
            <a:r>
              <a:rPr lang="en-US" sz="2400" dirty="0" smtClean="0">
                <a:latin typeface="Cambria Math"/>
                <a:ea typeface="Cambria Math"/>
              </a:rPr>
              <a:t> K=(</a:t>
            </a:r>
            <a:r>
              <a:rPr lang="el-GR" sz="2400" dirty="0" smtClean="0">
                <a:latin typeface="Cambria Math"/>
                <a:ea typeface="Cambria Math"/>
              </a:rPr>
              <a:t>λ</a:t>
            </a:r>
            <a:r>
              <a:rPr lang="en-US" sz="2400" baseline="-25000" dirty="0" smtClean="0">
                <a:latin typeface="Cambria Math"/>
                <a:ea typeface="Cambria Math"/>
              </a:rPr>
              <a:t>max</a:t>
            </a:r>
            <a:r>
              <a:rPr lang="en-US" sz="2400" dirty="0" smtClean="0">
                <a:latin typeface="Cambria Math"/>
                <a:ea typeface="Cambria Math"/>
              </a:rPr>
              <a:t>/</a:t>
            </a:r>
            <a:r>
              <a:rPr lang="el-GR" sz="2400" dirty="0" smtClean="0">
                <a:latin typeface="Cambria Math"/>
                <a:ea typeface="Cambria Math"/>
              </a:rPr>
              <a:t>λ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baseline="-25000" dirty="0" smtClean="0">
                <a:latin typeface="Cambria Math"/>
                <a:ea typeface="Cambria Math"/>
              </a:rPr>
              <a:t>min</a:t>
            </a:r>
            <a:r>
              <a:rPr lang="en-US" sz="2400" dirty="0" smtClean="0">
                <a:latin typeface="Cambria Math"/>
                <a:ea typeface="Cambria Math"/>
              </a:rPr>
              <a:t>)</a:t>
            </a:r>
            <a:r>
              <a:rPr lang="en-US" sz="2400" baseline="30000" dirty="0" smtClean="0">
                <a:latin typeface="Cambria Math"/>
                <a:ea typeface="Cambria Math"/>
              </a:rPr>
              <a:t>0.5</a:t>
            </a:r>
            <a:r>
              <a:rPr lang="en-US" sz="2400" dirty="0" smtClean="0">
                <a:latin typeface="Cambria Math"/>
                <a:ea typeface="Cambria Math"/>
              </a:rPr>
              <a:t>. </a:t>
            </a:r>
            <a:r>
              <a:rPr lang="en-US" sz="2400" dirty="0" err="1" smtClean="0">
                <a:latin typeface="Cambria Math"/>
                <a:ea typeface="Cambria Math"/>
              </a:rPr>
              <a:t>Multikolinier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jika</a:t>
            </a:r>
            <a:endParaRPr lang="en-US" sz="2400" dirty="0" smtClean="0">
              <a:latin typeface="Cambria Math"/>
              <a:ea typeface="Cambria Math"/>
            </a:endParaRPr>
          </a:p>
          <a:p>
            <a:r>
              <a:rPr lang="en-US" sz="2400" dirty="0" smtClean="0">
                <a:latin typeface="Cambria Math"/>
                <a:ea typeface="Cambria Math"/>
              </a:rPr>
              <a:t>  K≥30 </a:t>
            </a:r>
            <a:r>
              <a:rPr lang="en-US" sz="2400" dirty="0" err="1" smtClean="0">
                <a:latin typeface="Cambria Math"/>
                <a:ea typeface="Cambria Math"/>
              </a:rPr>
              <a:t>atau</a:t>
            </a:r>
            <a:r>
              <a:rPr lang="en-US" sz="2400" dirty="0" smtClean="0">
                <a:latin typeface="Cambria Math"/>
                <a:ea typeface="Cambria Math"/>
              </a:rPr>
              <a:t> K≥(</a:t>
            </a:r>
            <a:r>
              <a:rPr lang="en-US" sz="2400" dirty="0" err="1" smtClean="0">
                <a:latin typeface="Cambria Math"/>
                <a:ea typeface="Cambria Math"/>
              </a:rPr>
              <a:t>VIF</a:t>
            </a:r>
            <a:r>
              <a:rPr lang="en-US" sz="2400" baseline="-25000" dirty="0" err="1" smtClean="0">
                <a:latin typeface="Cambria Math"/>
                <a:ea typeface="Cambria Math"/>
              </a:rPr>
              <a:t>max</a:t>
            </a:r>
            <a:r>
              <a:rPr lang="en-US" sz="2400" dirty="0" smtClean="0">
                <a:latin typeface="Cambria Math"/>
                <a:ea typeface="Cambria Math"/>
              </a:rPr>
              <a:t>)</a:t>
            </a:r>
            <a:r>
              <a:rPr lang="en-US" sz="2400" baseline="30000" dirty="0" smtClean="0">
                <a:latin typeface="Cambria Math"/>
                <a:ea typeface="Cambria Math"/>
              </a:rPr>
              <a:t>0.5</a:t>
            </a:r>
            <a:endParaRPr lang="en-US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: Model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dirty="0" smtClean="0"/>
              <a:t>Model 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dinyatakan</a:t>
            </a:r>
            <a:r>
              <a:rPr lang="en-US" sz="2800" dirty="0" smtClean="0"/>
              <a:t> 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log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diinginkan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diamati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hipotesis</a:t>
            </a:r>
            <a:r>
              <a:rPr lang="en-US" sz="2800" dirty="0" smtClean="0"/>
              <a:t> </a:t>
            </a:r>
            <a:r>
              <a:rPr lang="en-US" sz="2800" dirty="0" err="1" smtClean="0"/>
              <a:t>penyesuaian</a:t>
            </a:r>
            <a:r>
              <a:rPr lang="en-US" sz="2800" dirty="0" smtClean="0"/>
              <a:t> </a:t>
            </a:r>
            <a:r>
              <a:rPr lang="en-US" sz="2800" dirty="0" err="1" smtClean="0"/>
              <a:t>stok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5600" y="1311274"/>
          <a:ext cx="8183563" cy="2046288"/>
        </p:xfrm>
        <a:graphic>
          <a:graphicData uri="http://schemas.openxmlformats.org/presentationml/2006/ole">
            <p:oleObj spid="_x0000_s150530" name="Equation" r:id="rId4" imgW="3251160" imgH="81252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865313" y="3929063"/>
          <a:ext cx="5545137" cy="598487"/>
        </p:xfrm>
        <a:graphic>
          <a:graphicData uri="http://schemas.openxmlformats.org/presentationml/2006/ole">
            <p:oleObj spid="_x0000_s150531" name="Equation" r:id="rId5" imgW="22348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spcAft>
                <a:spcPts val="1200"/>
              </a:spcAft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dinayatakan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Model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hasilnya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data </a:t>
            </a:r>
            <a:r>
              <a:rPr lang="en-US" dirty="0" err="1" smtClean="0"/>
              <a:t>empris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1645" y="357166"/>
          <a:ext cx="4647516" cy="1285884"/>
        </p:xfrm>
        <a:graphic>
          <a:graphicData uri="http://schemas.openxmlformats.org/presentationml/2006/ole">
            <p:oleObj spid="_x0000_s151554" name="Equation" r:id="rId4" imgW="2234880" imgH="5079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14488" y="2143125"/>
          <a:ext cx="4914900" cy="542925"/>
        </p:xfrm>
        <a:graphic>
          <a:graphicData uri="http://schemas.openxmlformats.org/presentationml/2006/ole">
            <p:oleObj spid="_x0000_s151555" name="Equation" r:id="rId5" imgW="218412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28662" y="3357562"/>
          <a:ext cx="7667679" cy="500066"/>
        </p:xfrm>
        <a:graphic>
          <a:graphicData uri="http://schemas.openxmlformats.org/presentationml/2006/ole">
            <p:oleObj spid="_x0000_s151556" name="Equation" r:id="rId6" imgW="3504960" imgH="228600" progId="Equation.3">
              <p:embed/>
            </p:oleObj>
          </a:graphicData>
        </a:graphic>
      </p:graphicFrame>
      <p:graphicFrame>
        <p:nvGraphicFramePr>
          <p:cNvPr id="151557" name="Object 5"/>
          <p:cNvGraphicFramePr>
            <a:graphicFrameLocks noChangeAspect="1"/>
          </p:cNvGraphicFramePr>
          <p:nvPr/>
        </p:nvGraphicFramePr>
        <p:xfrm>
          <a:off x="785786" y="4500570"/>
          <a:ext cx="7862888" cy="1306513"/>
        </p:xfrm>
        <a:graphic>
          <a:graphicData uri="http://schemas.openxmlformats.org/presentationml/2006/ole">
            <p:oleObj spid="_x0000_s151557" name="Equation" r:id="rId7" imgW="3593880" imgH="596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Koefisien</a:t>
            </a:r>
            <a:r>
              <a:rPr lang="en-US" sz="2800" dirty="0" smtClean="0"/>
              <a:t> </a:t>
            </a:r>
            <a:r>
              <a:rPr lang="en-US" sz="2800" dirty="0" err="1" smtClean="0"/>
              <a:t>penyesuaian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mbria Math"/>
                <a:ea typeface="Cambria Math"/>
              </a:rPr>
              <a:t>𝛿=1-0.5284=0.4716</a:t>
            </a:r>
          </a:p>
          <a:p>
            <a:pPr>
              <a:buNone/>
            </a:pPr>
            <a:r>
              <a:rPr lang="en-US" sz="2800" dirty="0" err="1" smtClean="0">
                <a:latin typeface="Cambria Math"/>
                <a:ea typeface="Cambria Math"/>
              </a:rPr>
              <a:t>Elastisitas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pendapatan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jangka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panjang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adalah</a:t>
            </a:r>
            <a:r>
              <a:rPr lang="en-US" sz="2800" dirty="0" smtClean="0">
                <a:latin typeface="Cambria Math"/>
                <a:ea typeface="Cambria Math"/>
              </a:rPr>
              <a:t>: 0.6869/0,4716 = 1.4565, yang </a:t>
            </a:r>
            <a:r>
              <a:rPr lang="en-US" sz="2800" dirty="0" err="1" smtClean="0">
                <a:latin typeface="Cambria Math"/>
                <a:ea typeface="Cambria Math"/>
              </a:rPr>
              <a:t>lebih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elastis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daripada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elastisitas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pendapatan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jangka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pendek</a:t>
            </a:r>
            <a:endParaRPr lang="en-US" sz="28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sz="2800" dirty="0" err="1" smtClean="0">
                <a:latin typeface="Cambria Math"/>
                <a:ea typeface="Cambria Math"/>
              </a:rPr>
              <a:t>Pengujian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  <a:r>
              <a:rPr lang="en-US" sz="2800" dirty="0" err="1" smtClean="0">
                <a:latin typeface="Cambria Math"/>
                <a:ea typeface="Cambria Math"/>
              </a:rPr>
              <a:t>autokorelasi</a:t>
            </a:r>
            <a:r>
              <a:rPr lang="en-US" sz="2800" dirty="0" smtClean="0">
                <a:latin typeface="Cambria Math"/>
                <a:ea typeface="Cambria Math"/>
              </a:rPr>
              <a:t>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Karena</a:t>
            </a:r>
            <a:r>
              <a:rPr lang="en-US" sz="2800" dirty="0" smtClean="0"/>
              <a:t> h=0.50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kecil</a:t>
            </a:r>
            <a:r>
              <a:rPr lang="en-US" sz="2800" dirty="0" smtClean="0"/>
              <a:t> 1.645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hipotesis</a:t>
            </a:r>
            <a:r>
              <a:rPr lang="en-US" sz="2800" dirty="0" smtClean="0"/>
              <a:t> </a:t>
            </a:r>
            <a:r>
              <a:rPr lang="en-US" sz="2800" dirty="0" err="1" smtClean="0"/>
              <a:t>nol</a:t>
            </a:r>
            <a:r>
              <a:rPr lang="en-US" sz="2800" dirty="0" smtClean="0"/>
              <a:t> </a:t>
            </a:r>
            <a:r>
              <a:rPr lang="en-US" sz="2800" dirty="0" err="1" smtClean="0"/>
              <a:t>diterima</a:t>
            </a:r>
            <a:r>
              <a:rPr lang="en-US" sz="2800" dirty="0" smtClean="0"/>
              <a:t>, yang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autokorelasi</a:t>
            </a:r>
            <a:r>
              <a:rPr lang="en-US" sz="2800" dirty="0" smtClean="0"/>
              <a:t> </a:t>
            </a:r>
            <a:r>
              <a:rPr lang="en-US" sz="2800" dirty="0" err="1" smtClean="0"/>
              <a:t>derajat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endParaRPr lang="en-US" sz="2800" dirty="0"/>
          </a:p>
        </p:txBody>
      </p:sp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1643042" y="3143248"/>
          <a:ext cx="5421023" cy="1500198"/>
        </p:xfrm>
        <a:graphic>
          <a:graphicData uri="http://schemas.openxmlformats.org/presentationml/2006/ole">
            <p:oleObj spid="_x0000_s152578" name="Equation" r:id="rId4" imgW="2108160" imgH="583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357166"/>
            <a:ext cx="8229600" cy="65008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b="1" dirty="0" err="1" smtClean="0"/>
              <a:t>Mengatasi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Multikolinier</a:t>
            </a:r>
            <a:endParaRPr lang="en-US" sz="2600" b="1" dirty="0" smtClean="0"/>
          </a:p>
          <a:p>
            <a:pPr marL="457200" indent="-457200">
              <a:buAutoNum type="arabicParenBoth"/>
            </a:pPr>
            <a:r>
              <a:rPr lang="en-US" sz="2400" dirty="0" err="1" smtClean="0"/>
              <a:t>Memanfaatkan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 (prior information)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terdahulu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apriori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percaya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b2=0.3 b1, </a:t>
            </a:r>
            <a:r>
              <a:rPr lang="en-US" sz="2400" dirty="0" err="1" smtClean="0"/>
              <a:t>maka</a:t>
            </a:r>
            <a:r>
              <a:rPr lang="en-US" sz="2400" dirty="0" smtClean="0"/>
              <a:t> model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(2)  </a:t>
            </a:r>
            <a:r>
              <a:rPr lang="en-US" sz="2400" dirty="0" err="1" smtClean="0"/>
              <a:t>Mengeluarkan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kolinieritas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tinggi</a:t>
            </a:r>
            <a:r>
              <a:rPr lang="en-US" sz="2400" dirty="0" smtClean="0"/>
              <a:t>. 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hati-hati</a:t>
            </a:r>
            <a:r>
              <a:rPr lang="en-US" sz="2400" dirty="0" smtClean="0"/>
              <a:t>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terjadinya</a:t>
            </a:r>
            <a:r>
              <a:rPr lang="en-US" sz="2400" dirty="0" smtClean="0"/>
              <a:t> </a:t>
            </a:r>
            <a:r>
              <a:rPr lang="en-US" sz="2400" dirty="0" err="1" smtClean="0"/>
              <a:t>misspesification</a:t>
            </a:r>
            <a:r>
              <a:rPr lang="en-US" sz="2400" dirty="0" smtClean="0"/>
              <a:t> model(model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spesifikasi</a:t>
            </a:r>
            <a:r>
              <a:rPr lang="en-US" sz="2400" dirty="0" smtClean="0"/>
              <a:t>). 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menduga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permintaan</a:t>
            </a:r>
            <a:r>
              <a:rPr lang="en-US" sz="2400" dirty="0" smtClean="0"/>
              <a:t>, yang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bebasnya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multikolinier</a:t>
            </a:r>
            <a:r>
              <a:rPr lang="en-US" sz="2400" dirty="0" smtClean="0"/>
              <a:t>,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dikeluarkan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model, </a:t>
            </a:r>
            <a:r>
              <a:rPr lang="en-US" sz="2400" dirty="0" err="1" smtClean="0"/>
              <a:t>maka</a:t>
            </a:r>
            <a:r>
              <a:rPr lang="en-US" sz="2400" dirty="0" smtClean="0"/>
              <a:t> model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permintaan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786050" y="1142984"/>
          <a:ext cx="2714644" cy="542929"/>
        </p:xfrm>
        <a:graphic>
          <a:graphicData uri="http://schemas.openxmlformats.org/presentationml/2006/ole">
            <p:oleObj spid="_x0000_s17411" name="Equation" r:id="rId4" imgW="1206360" imgH="24120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2816225" y="2528888"/>
          <a:ext cx="3086100" cy="542925"/>
        </p:xfrm>
        <a:graphic>
          <a:graphicData uri="http://schemas.openxmlformats.org/presentationml/2006/ole">
            <p:oleObj spid="_x0000_s17412" name="Equation" r:id="rId5" imgW="1371600" imgH="241200" progId="Equation.3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743200" y="2943228"/>
          <a:ext cx="3171825" cy="914400"/>
        </p:xfrm>
        <a:graphic>
          <a:graphicData uri="http://schemas.openxmlformats.org/presentationml/2006/ole">
            <p:oleObj spid="_x0000_s17413" name="Equation" r:id="rId6" imgW="1409400" imgH="4060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600079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dirty="0" smtClean="0"/>
              <a:t>(3) </a:t>
            </a:r>
            <a:r>
              <a:rPr lang="en-US" sz="9600" dirty="0" err="1" smtClean="0"/>
              <a:t>Melakukan</a:t>
            </a:r>
            <a:r>
              <a:rPr lang="en-US" sz="9600" dirty="0" smtClean="0"/>
              <a:t> </a:t>
            </a:r>
            <a:r>
              <a:rPr lang="en-US" sz="9600" dirty="0" err="1" smtClean="0"/>
              <a:t>transformasi</a:t>
            </a:r>
            <a:r>
              <a:rPr lang="en-US" sz="9600" dirty="0" smtClean="0"/>
              <a:t> </a:t>
            </a:r>
            <a:r>
              <a:rPr lang="en-US" sz="9600" dirty="0" err="1" smtClean="0"/>
              <a:t>terhadap</a:t>
            </a:r>
            <a:r>
              <a:rPr lang="en-US" sz="9600" dirty="0" smtClean="0"/>
              <a:t> </a:t>
            </a:r>
            <a:r>
              <a:rPr lang="en-US" sz="9600" dirty="0" err="1" smtClean="0"/>
              <a:t>peubah</a:t>
            </a:r>
            <a:r>
              <a:rPr lang="en-US" sz="9600" dirty="0" smtClean="0"/>
              <a:t> </a:t>
            </a:r>
            <a:r>
              <a:rPr lang="en-US" sz="9600" dirty="0" err="1" smtClean="0"/>
              <a:t>dalam</a:t>
            </a:r>
            <a:r>
              <a:rPr lang="en-US" sz="9600" dirty="0" smtClean="0"/>
              <a:t> model.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   </a:t>
            </a:r>
            <a:r>
              <a:rPr lang="en-US" sz="2800" dirty="0" smtClean="0"/>
              <a:t>    </a:t>
            </a:r>
            <a:r>
              <a:rPr lang="en-US" sz="8600" dirty="0" err="1" smtClean="0"/>
              <a:t>Walaupun</a:t>
            </a:r>
            <a:r>
              <a:rPr lang="en-US" sz="8600" dirty="0" smtClean="0"/>
              <a:t> X1 </a:t>
            </a:r>
            <a:r>
              <a:rPr lang="en-US" sz="8600" dirty="0" err="1" smtClean="0"/>
              <a:t>dan</a:t>
            </a:r>
            <a:r>
              <a:rPr lang="en-US" sz="8600" dirty="0" smtClean="0"/>
              <a:t> X2 </a:t>
            </a:r>
            <a:r>
              <a:rPr lang="en-US" sz="8600" dirty="0" err="1" smtClean="0"/>
              <a:t>berkorelasi</a:t>
            </a:r>
            <a:r>
              <a:rPr lang="en-US" sz="8600" dirty="0" smtClean="0"/>
              <a:t>, </a:t>
            </a:r>
            <a:r>
              <a:rPr lang="en-US" sz="8600" dirty="0" err="1" smtClean="0"/>
              <a:t>tetapi</a:t>
            </a:r>
            <a:r>
              <a:rPr lang="en-US" sz="8600" dirty="0" smtClean="0"/>
              <a:t> </a:t>
            </a:r>
            <a:r>
              <a:rPr lang="en-US" sz="8600" dirty="0" err="1" smtClean="0"/>
              <a:t>perbedaannya</a:t>
            </a:r>
            <a:r>
              <a:rPr lang="en-US" sz="8600" dirty="0" smtClean="0"/>
              <a:t> (first difference form)</a:t>
            </a:r>
            <a:r>
              <a:rPr lang="en-US" sz="8600" dirty="0" err="1" smtClean="0"/>
              <a:t>belum</a:t>
            </a:r>
            <a:r>
              <a:rPr lang="en-US" sz="8600" dirty="0" smtClean="0"/>
              <a:t> </a:t>
            </a:r>
            <a:r>
              <a:rPr lang="en-US" sz="8600" dirty="0" err="1" smtClean="0"/>
              <a:t>tentu</a:t>
            </a:r>
            <a:r>
              <a:rPr lang="en-US" sz="8600" dirty="0" smtClean="0"/>
              <a:t> </a:t>
            </a:r>
            <a:r>
              <a:rPr lang="en-US" sz="8600" dirty="0" err="1" smtClean="0"/>
              <a:t>berkorelasi</a:t>
            </a:r>
            <a:r>
              <a:rPr lang="en-US" sz="8600" dirty="0" smtClean="0"/>
              <a:t>  </a:t>
            </a:r>
          </a:p>
          <a:p>
            <a:pPr>
              <a:buNone/>
            </a:pPr>
            <a:r>
              <a:rPr lang="en-US" sz="8600" dirty="0" smtClean="0"/>
              <a:t>(4) </a:t>
            </a:r>
            <a:r>
              <a:rPr lang="en-US" sz="8600" dirty="0" err="1" smtClean="0"/>
              <a:t>Menggabungkan</a:t>
            </a:r>
            <a:r>
              <a:rPr lang="en-US" sz="8600" dirty="0" smtClean="0"/>
              <a:t> </a:t>
            </a:r>
            <a:r>
              <a:rPr lang="en-US" sz="8600" dirty="0" err="1" smtClean="0"/>
              <a:t>antara</a:t>
            </a:r>
            <a:r>
              <a:rPr lang="en-US" sz="8600" dirty="0" smtClean="0"/>
              <a:t> data cross section </a:t>
            </a:r>
            <a:r>
              <a:rPr lang="en-US" sz="8600" dirty="0" err="1" smtClean="0"/>
              <a:t>dengan</a:t>
            </a:r>
            <a:r>
              <a:rPr lang="en-US" sz="8600" dirty="0" smtClean="0"/>
              <a:t> data time series.  </a:t>
            </a:r>
          </a:p>
          <a:p>
            <a:pPr>
              <a:buNone/>
            </a:pPr>
            <a:endParaRPr lang="en-US" sz="8600" dirty="0" smtClean="0"/>
          </a:p>
          <a:p>
            <a:pPr>
              <a:buNone/>
            </a:pPr>
            <a:endParaRPr lang="en-US" sz="8600" dirty="0" smtClean="0"/>
          </a:p>
          <a:p>
            <a:pPr>
              <a:buNone/>
            </a:pPr>
            <a:r>
              <a:rPr lang="en-US" sz="8600" dirty="0" smtClean="0"/>
              <a:t>      </a:t>
            </a:r>
            <a:r>
              <a:rPr lang="en-US" sz="8600" dirty="0" err="1" smtClean="0"/>
              <a:t>Sering</a:t>
            </a:r>
            <a:r>
              <a:rPr lang="en-US" sz="8600" dirty="0" smtClean="0"/>
              <a:t> kali </a:t>
            </a:r>
            <a:r>
              <a:rPr lang="en-US" sz="8600" dirty="0" err="1" smtClean="0"/>
              <a:t>dalam</a:t>
            </a:r>
            <a:r>
              <a:rPr lang="en-US" sz="8600" dirty="0" smtClean="0"/>
              <a:t> data time series </a:t>
            </a:r>
            <a:r>
              <a:rPr lang="en-US" sz="8600" dirty="0" err="1" smtClean="0"/>
              <a:t>terdapat</a:t>
            </a:r>
            <a:r>
              <a:rPr lang="en-US" sz="8600" dirty="0" smtClean="0"/>
              <a:t> </a:t>
            </a:r>
            <a:r>
              <a:rPr lang="en-US" sz="8600" dirty="0" err="1" smtClean="0"/>
              <a:t>korelasi</a:t>
            </a:r>
            <a:r>
              <a:rPr lang="en-US" sz="8600" dirty="0" smtClean="0"/>
              <a:t> yang </a:t>
            </a:r>
            <a:r>
              <a:rPr lang="en-US" sz="8600" dirty="0" err="1" smtClean="0"/>
              <a:t>tinggi</a:t>
            </a:r>
            <a:r>
              <a:rPr lang="en-US" sz="8600" dirty="0" smtClean="0"/>
              <a:t> </a:t>
            </a:r>
            <a:r>
              <a:rPr lang="en-US" sz="8600" dirty="0" err="1" smtClean="0"/>
              <a:t>antara</a:t>
            </a:r>
            <a:r>
              <a:rPr lang="en-US" sz="8600" dirty="0" smtClean="0"/>
              <a:t> </a:t>
            </a:r>
            <a:r>
              <a:rPr lang="en-US" sz="8600" dirty="0" err="1" smtClean="0"/>
              <a:t>harga</a:t>
            </a:r>
            <a:r>
              <a:rPr lang="en-US" sz="8600" dirty="0" smtClean="0"/>
              <a:t> </a:t>
            </a:r>
            <a:r>
              <a:rPr lang="en-US" sz="8600" dirty="0" err="1" smtClean="0"/>
              <a:t>dengan</a:t>
            </a:r>
            <a:r>
              <a:rPr lang="en-US" sz="8600" dirty="0" smtClean="0"/>
              <a:t> </a:t>
            </a:r>
            <a:r>
              <a:rPr lang="en-US" sz="8600" dirty="0" err="1" smtClean="0"/>
              <a:t>pendapatan</a:t>
            </a:r>
            <a:r>
              <a:rPr lang="en-US" sz="8600" dirty="0" smtClean="0"/>
              <a:t>. </a:t>
            </a:r>
            <a:r>
              <a:rPr lang="en-US" sz="8600" dirty="0" err="1" smtClean="0"/>
              <a:t>Untuk</a:t>
            </a:r>
            <a:r>
              <a:rPr lang="en-US" sz="8600" dirty="0" smtClean="0"/>
              <a:t> </a:t>
            </a:r>
            <a:r>
              <a:rPr lang="en-US" sz="8600" dirty="0" err="1" smtClean="0"/>
              <a:t>mengatasinya</a:t>
            </a:r>
            <a:r>
              <a:rPr lang="en-US" sz="8600" dirty="0" smtClean="0"/>
              <a:t> </a:t>
            </a:r>
            <a:r>
              <a:rPr lang="en-US" sz="8600" dirty="0" err="1" smtClean="0"/>
              <a:t>digunakan</a:t>
            </a:r>
            <a:r>
              <a:rPr lang="en-US" sz="8600" dirty="0" smtClean="0"/>
              <a:t> data cross section </a:t>
            </a:r>
            <a:r>
              <a:rPr lang="en-US" sz="8600" dirty="0" err="1" smtClean="0"/>
              <a:t>untuk</a:t>
            </a:r>
            <a:r>
              <a:rPr lang="en-US" sz="8600" dirty="0" smtClean="0"/>
              <a:t> </a:t>
            </a:r>
            <a:r>
              <a:rPr lang="en-US" sz="8600" dirty="0" err="1" smtClean="0"/>
              <a:t>menduga</a:t>
            </a:r>
            <a:r>
              <a:rPr lang="en-US" sz="8600" dirty="0" smtClean="0"/>
              <a:t> </a:t>
            </a:r>
            <a:r>
              <a:rPr lang="el-GR" sz="8600" dirty="0" smtClean="0">
                <a:latin typeface="Cambria Math"/>
                <a:ea typeface="Cambria Math"/>
              </a:rPr>
              <a:t>α</a:t>
            </a:r>
            <a:r>
              <a:rPr lang="en-US" sz="8600" baseline="-25000" dirty="0" smtClean="0">
                <a:latin typeface="Cambria Math"/>
                <a:ea typeface="Cambria Math"/>
              </a:rPr>
              <a:t>2</a:t>
            </a:r>
            <a:r>
              <a:rPr lang="en-US" sz="8600" dirty="0" smtClean="0">
                <a:latin typeface="Cambria Math"/>
                <a:ea typeface="Cambria Math"/>
              </a:rPr>
              <a:t>.  </a:t>
            </a:r>
            <a:r>
              <a:rPr lang="en-US" sz="8600" dirty="0" err="1" smtClean="0">
                <a:latin typeface="Cambria Math"/>
                <a:ea typeface="Cambria Math"/>
              </a:rPr>
              <a:t>Setelah</a:t>
            </a:r>
            <a:r>
              <a:rPr lang="en-US" sz="8600" dirty="0" smtClean="0">
                <a:latin typeface="Cambria Math"/>
                <a:ea typeface="Cambria Math"/>
              </a:rPr>
              <a:t> </a:t>
            </a:r>
            <a:r>
              <a:rPr lang="el-GR" sz="8600" dirty="0" smtClean="0">
                <a:latin typeface="Cambria Math"/>
                <a:ea typeface="Cambria Math"/>
              </a:rPr>
              <a:t>α</a:t>
            </a:r>
            <a:r>
              <a:rPr lang="en-US" sz="8600" baseline="-25000" dirty="0" smtClean="0">
                <a:latin typeface="Cambria Math"/>
                <a:ea typeface="Cambria Math"/>
              </a:rPr>
              <a:t>2 </a:t>
            </a:r>
            <a:r>
              <a:rPr lang="en-US" sz="8600" dirty="0" err="1" smtClean="0">
                <a:latin typeface="Cambria Math"/>
                <a:ea typeface="Cambria Math"/>
              </a:rPr>
              <a:t>diperoleh</a:t>
            </a:r>
            <a:r>
              <a:rPr lang="en-US" sz="8600" dirty="0" smtClean="0">
                <a:latin typeface="Cambria Math"/>
                <a:ea typeface="Cambria Math"/>
              </a:rPr>
              <a:t> </a:t>
            </a:r>
            <a:r>
              <a:rPr lang="en-US" sz="8600" dirty="0" err="1" smtClean="0">
                <a:latin typeface="Cambria Math"/>
                <a:ea typeface="Cambria Math"/>
              </a:rPr>
              <a:t>maka</a:t>
            </a:r>
            <a:r>
              <a:rPr lang="en-US" sz="8600" dirty="0" smtClean="0">
                <a:latin typeface="Cambria Math"/>
                <a:ea typeface="Cambria Math"/>
              </a:rPr>
              <a:t> </a:t>
            </a:r>
            <a:r>
              <a:rPr lang="en-US" sz="8600" dirty="0" err="1" smtClean="0">
                <a:latin typeface="Cambria Math"/>
                <a:ea typeface="Cambria Math"/>
              </a:rPr>
              <a:t>dilakukan</a:t>
            </a:r>
            <a:r>
              <a:rPr lang="en-US" sz="8600" dirty="0" smtClean="0">
                <a:latin typeface="Cambria Math"/>
                <a:ea typeface="Cambria Math"/>
              </a:rPr>
              <a:t> </a:t>
            </a:r>
            <a:r>
              <a:rPr lang="en-US" sz="8600" dirty="0" err="1" smtClean="0">
                <a:latin typeface="Cambria Math"/>
                <a:ea typeface="Cambria Math"/>
              </a:rPr>
              <a:t>transformasi</a:t>
            </a:r>
            <a:r>
              <a:rPr lang="en-US" sz="8600" dirty="0" smtClean="0">
                <a:latin typeface="Cambria Math"/>
                <a:ea typeface="Cambria Math"/>
              </a:rPr>
              <a:t> </a:t>
            </a:r>
            <a:r>
              <a:rPr lang="en-US" sz="8600" dirty="0" err="1" smtClean="0">
                <a:latin typeface="Cambria Math"/>
                <a:ea typeface="Cambria Math"/>
              </a:rPr>
              <a:t>sebagai</a:t>
            </a:r>
            <a:r>
              <a:rPr lang="en-US" sz="8600" dirty="0" smtClean="0">
                <a:latin typeface="Cambria Math"/>
                <a:ea typeface="Cambria Math"/>
              </a:rPr>
              <a:t> </a:t>
            </a:r>
            <a:r>
              <a:rPr lang="en-US" sz="8600" dirty="0" err="1" smtClean="0">
                <a:latin typeface="Cambria Math"/>
                <a:ea typeface="Cambria Math"/>
              </a:rPr>
              <a:t>berikut</a:t>
            </a:r>
            <a:r>
              <a:rPr lang="en-US" sz="8600" dirty="0" smtClean="0">
                <a:latin typeface="Cambria Math"/>
                <a:ea typeface="Cambria Math"/>
              </a:rPr>
              <a:t>:</a:t>
            </a:r>
          </a:p>
          <a:p>
            <a:pPr>
              <a:buNone/>
            </a:pPr>
            <a:endParaRPr lang="en-US" sz="8600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</a:t>
            </a:r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414589" y="857232"/>
          <a:ext cx="3300420" cy="490972"/>
        </p:xfrm>
        <a:graphic>
          <a:graphicData uri="http://schemas.openxmlformats.org/presentationml/2006/ole">
            <p:oleObj spid="_x0000_s18434" name="Equation" r:id="rId4" imgW="1536480" imgH="228600" progId="Equation.3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028825" y="1428736"/>
          <a:ext cx="4114811" cy="500450"/>
        </p:xfrm>
        <a:graphic>
          <a:graphicData uri="http://schemas.openxmlformats.org/presentationml/2006/ole">
            <p:oleObj spid="_x0000_s18435" name="Equation" r:id="rId5" imgW="1879560" imgH="228600" progId="Equation.3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644525" y="1928802"/>
          <a:ext cx="7285061" cy="504350"/>
        </p:xfrm>
        <a:graphic>
          <a:graphicData uri="http://schemas.openxmlformats.org/presentationml/2006/ole">
            <p:oleObj spid="_x0000_s18436" name="Equation" r:id="rId6" imgW="330192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643174" y="3571876"/>
          <a:ext cx="3887801" cy="514352"/>
        </p:xfrm>
        <a:graphic>
          <a:graphicData uri="http://schemas.openxmlformats.org/presentationml/2006/ole">
            <p:oleObj spid="_x0000_s18437" name="Equation" r:id="rId7" imgW="200628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417888" y="5429264"/>
          <a:ext cx="2278062" cy="455613"/>
        </p:xfrm>
        <a:graphic>
          <a:graphicData uri="http://schemas.openxmlformats.org/presentationml/2006/ole">
            <p:oleObj spid="_x0000_s18438" name="Equation" r:id="rId8" imgW="1206360" imgH="241200" progId="Equation.3">
              <p:embed/>
            </p:oleObj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341688" y="5857892"/>
          <a:ext cx="2493962" cy="455612"/>
        </p:xfrm>
        <a:graphic>
          <a:graphicData uri="http://schemas.openxmlformats.org/presentationml/2006/ole">
            <p:oleObj spid="_x0000_s18439" name="Equation" r:id="rId9" imgW="13204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(5)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principal component (</a:t>
            </a:r>
            <a:r>
              <a:rPr lang="en-US" sz="2400" dirty="0" err="1" smtClean="0"/>
              <a:t>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).</a:t>
            </a:r>
          </a:p>
          <a:p>
            <a:pPr>
              <a:buNone/>
            </a:pPr>
            <a:r>
              <a:rPr lang="en-US" sz="2400" dirty="0" smtClean="0"/>
              <a:t>(6) </a:t>
            </a:r>
            <a:r>
              <a:rPr lang="en-US" sz="2400" dirty="0" err="1" smtClean="0"/>
              <a:t>Cek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asumsinya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membangun</a:t>
            </a:r>
            <a:r>
              <a:rPr lang="en-US" sz="2400" dirty="0" smtClean="0"/>
              <a:t> model</a:t>
            </a:r>
          </a:p>
          <a:p>
            <a:pPr>
              <a:buNone/>
            </a:pPr>
            <a:r>
              <a:rPr lang="en-US" sz="2400" dirty="0" smtClean="0"/>
              <a:t>      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dibangun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constant return to scale  Q=AK</a:t>
            </a:r>
            <a:r>
              <a:rPr lang="el-GR" sz="2400" baseline="30000" dirty="0" smtClean="0">
                <a:latin typeface="Cambria Math"/>
                <a:ea typeface="Cambria Math"/>
              </a:rPr>
              <a:t>α</a:t>
            </a:r>
            <a:r>
              <a:rPr lang="en-US" sz="2400" dirty="0" smtClean="0">
                <a:latin typeface="Cambria Math"/>
                <a:ea typeface="Cambria Math"/>
              </a:rPr>
              <a:t>L</a:t>
            </a:r>
            <a:r>
              <a:rPr lang="el-GR" sz="2400" baseline="30000" dirty="0" smtClean="0">
                <a:latin typeface="Cambria Math"/>
                <a:ea typeface="Cambria Math"/>
              </a:rPr>
              <a:t>β</a:t>
            </a:r>
            <a:r>
              <a:rPr lang="en-US" sz="2400" baseline="30000" dirty="0" smtClean="0">
                <a:latin typeface="Cambria Math"/>
                <a:ea typeface="Cambria Math"/>
              </a:rPr>
              <a:t>  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mana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l-GR" sz="2400" dirty="0" smtClean="0">
                <a:latin typeface="Cambria Math"/>
                <a:ea typeface="Cambria Math"/>
              </a:rPr>
              <a:t>α</a:t>
            </a:r>
            <a:r>
              <a:rPr lang="en-US" sz="2400" dirty="0" smtClean="0">
                <a:latin typeface="Cambria Math"/>
                <a:ea typeface="Cambria Math"/>
              </a:rPr>
              <a:t>+</a:t>
            </a:r>
            <a:r>
              <a:rPr lang="el-GR" sz="2400" dirty="0" smtClean="0">
                <a:latin typeface="Cambria Math"/>
                <a:ea typeface="Cambria Math"/>
              </a:rPr>
              <a:t>β</a:t>
            </a:r>
            <a:r>
              <a:rPr lang="en-US" sz="2400" dirty="0" smtClean="0">
                <a:latin typeface="Cambria Math"/>
                <a:ea typeface="Cambria Math"/>
              </a:rPr>
              <a:t>=1,maka model </a:t>
            </a:r>
            <a:r>
              <a:rPr lang="en-US" sz="2400" dirty="0" err="1" smtClean="0">
                <a:latin typeface="Cambria Math"/>
                <a:ea typeface="Cambria Math"/>
              </a:rPr>
              <a:t>dapat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dirubah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menjadi</a:t>
            </a:r>
            <a:r>
              <a:rPr lang="en-US" sz="2400" dirty="0" smtClean="0">
                <a:latin typeface="Cambria Math"/>
                <a:ea typeface="Cambria Math"/>
              </a:rPr>
              <a:t>  (Q/L)=AK</a:t>
            </a:r>
            <a:r>
              <a:rPr lang="el-GR" sz="2400" baseline="30000" dirty="0" smtClean="0">
                <a:latin typeface="Cambria Math"/>
                <a:ea typeface="Cambria Math"/>
              </a:rPr>
              <a:t> α</a:t>
            </a:r>
            <a:r>
              <a:rPr lang="en-US" sz="2400" baseline="30000" dirty="0" smtClean="0">
                <a:latin typeface="Cambria Math"/>
                <a:ea typeface="Cambria Math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. Dan </a:t>
            </a:r>
            <a:r>
              <a:rPr lang="en-US" sz="2400" dirty="0" err="1" smtClean="0">
                <a:latin typeface="Cambria Math"/>
                <a:ea typeface="Cambria Math"/>
              </a:rPr>
              <a:t>untuk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mencari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koefisien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l-GR" sz="2400" dirty="0" smtClean="0">
                <a:latin typeface="Cambria Math"/>
                <a:ea typeface="Cambria Math"/>
              </a:rPr>
              <a:t>β</a:t>
            </a:r>
            <a:r>
              <a:rPr lang="en-US" sz="2400" dirty="0" smtClean="0">
                <a:latin typeface="Cambria Math"/>
                <a:ea typeface="Cambria Math"/>
              </a:rPr>
              <a:t>=1-</a:t>
            </a:r>
            <a:r>
              <a:rPr lang="el-GR" sz="2400" dirty="0" smtClean="0">
                <a:latin typeface="Cambria Math"/>
                <a:ea typeface="Cambria Math"/>
              </a:rPr>
              <a:t>α</a:t>
            </a:r>
            <a:r>
              <a:rPr lang="en-US" sz="2400" smtClean="0">
                <a:latin typeface="Cambria Math"/>
                <a:ea typeface="Cambria Math"/>
              </a:rPr>
              <a:t>.</a:t>
            </a:r>
            <a:endParaRPr lang="en-US" sz="2400" baseline="30000" dirty="0" smtClean="0"/>
          </a:p>
          <a:p>
            <a:pPr>
              <a:buNone/>
            </a:pPr>
            <a:r>
              <a:rPr lang="en-US" sz="2400" dirty="0" smtClean="0"/>
              <a:t>(7) </a:t>
            </a:r>
            <a:r>
              <a:rPr lang="en-US" sz="2400" dirty="0" err="1" smtClean="0"/>
              <a:t>Menambah</a:t>
            </a:r>
            <a:r>
              <a:rPr lang="en-US" sz="2400" dirty="0" smtClean="0"/>
              <a:t> data </a:t>
            </a:r>
            <a:r>
              <a:rPr lang="en-US" sz="2400" dirty="0" err="1" smtClean="0"/>
              <a:t>baru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HETEROSKEDASTISITAS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asumsi</a:t>
            </a:r>
            <a:r>
              <a:rPr lang="en-US" sz="2400" dirty="0" smtClean="0"/>
              <a:t> OLS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ragam</a:t>
            </a:r>
            <a:r>
              <a:rPr lang="en-US" sz="2400" dirty="0" smtClean="0"/>
              <a:t> </a:t>
            </a:r>
            <a:r>
              <a:rPr lang="en-US" sz="2400" dirty="0" err="1" smtClean="0"/>
              <a:t>sisaan</a:t>
            </a:r>
            <a:r>
              <a:rPr lang="en-US" sz="2400" dirty="0" smtClean="0"/>
              <a:t>  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US" sz="2400" baseline="-25000" dirty="0" smtClean="0">
                <a:latin typeface="Cambria Math"/>
                <a:ea typeface="Cambria Math"/>
              </a:rPr>
              <a:t>t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homogen</a:t>
            </a:r>
            <a:r>
              <a:rPr lang="en-US" sz="2400" dirty="0" smtClean="0"/>
              <a:t> (</a:t>
            </a:r>
            <a:r>
              <a:rPr lang="en-US" sz="2400" dirty="0" err="1" smtClean="0"/>
              <a:t>Var</a:t>
            </a:r>
            <a:r>
              <a:rPr lang="en-US" sz="2400" dirty="0" smtClean="0"/>
              <a:t>(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)=E(</a:t>
            </a:r>
            <a:r>
              <a:rPr lang="el-GR" sz="2400" dirty="0" smtClean="0">
                <a:latin typeface="Cambria Math"/>
                <a:ea typeface="Cambria Math"/>
              </a:rPr>
              <a:t>ε</a:t>
            </a:r>
            <a:r>
              <a:rPr lang="en-US" sz="2400" baseline="-25000" dirty="0" smtClean="0"/>
              <a:t>i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)=</a:t>
            </a:r>
            <a:r>
              <a:rPr lang="el-GR" sz="2400" dirty="0" smtClean="0">
                <a:latin typeface="Cambria Math"/>
                <a:ea typeface="Cambria Math"/>
              </a:rPr>
              <a:t>σ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). </a:t>
            </a:r>
            <a:r>
              <a:rPr lang="en-US" sz="2400" dirty="0" smtClean="0">
                <a:latin typeface="Cambria Math"/>
                <a:ea typeface="Cambria Math"/>
              </a:rPr>
              <a:t>→</a:t>
            </a:r>
            <a:r>
              <a:rPr lang="en-US" sz="2400" dirty="0" err="1" smtClean="0"/>
              <a:t>Homoskedastisitas</a:t>
            </a:r>
            <a:r>
              <a:rPr lang="en-US" sz="2400" dirty="0" smtClean="0"/>
              <a:t> (</a:t>
            </a:r>
            <a:r>
              <a:rPr lang="en-US" sz="2400" dirty="0" err="1" smtClean="0"/>
              <a:t>homoscedasticity</a:t>
            </a:r>
            <a:r>
              <a:rPr lang="en-US" sz="2400" dirty="0" smtClean="0"/>
              <a:t>).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spcAft>
                <a:spcPts val="600"/>
              </a:spcAft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 </a:t>
            </a:r>
            <a:r>
              <a:rPr lang="en-US" sz="2400" dirty="0" err="1" smtClean="0"/>
              <a:t>Homoscedasticity</a:t>
            </a:r>
            <a:r>
              <a:rPr lang="en-US" sz="2400" dirty="0" smtClean="0"/>
              <a:t>		</a:t>
            </a:r>
            <a:r>
              <a:rPr lang="en-US" sz="2400" dirty="0" err="1" smtClean="0"/>
              <a:t>Heteroscedasticity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heteroskedastisitas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data cross section.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data time </a:t>
            </a:r>
            <a:r>
              <a:rPr lang="en-US" sz="2400" dirty="0" err="1" smtClean="0"/>
              <a:t>sries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762" y="3714752"/>
            <a:ext cx="2428098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214414" y="4929198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14414" y="3286124"/>
            <a:ext cx="2786082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356496" y="4143380"/>
            <a:ext cx="157243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856562" y="407114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2320909" y="3963991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3286116" y="3071810"/>
            <a:ext cx="238132" cy="785818"/>
          </a:xfrm>
          <a:custGeom>
            <a:avLst/>
            <a:gdLst>
              <a:gd name="connsiteX0" fmla="*/ 38100 w 355600"/>
              <a:gd name="connsiteY0" fmla="*/ 0 h 974725"/>
              <a:gd name="connsiteX1" fmla="*/ 76200 w 355600"/>
              <a:gd name="connsiteY1" fmla="*/ 209550 h 974725"/>
              <a:gd name="connsiteX2" fmla="*/ 285750 w 355600"/>
              <a:gd name="connsiteY2" fmla="*/ 419100 h 974725"/>
              <a:gd name="connsiteX3" fmla="*/ 323850 w 355600"/>
              <a:gd name="connsiteY3" fmla="*/ 571500 h 974725"/>
              <a:gd name="connsiteX4" fmla="*/ 95250 w 355600"/>
              <a:gd name="connsiteY4" fmla="*/ 800100 h 974725"/>
              <a:gd name="connsiteX5" fmla="*/ 0 w 355600"/>
              <a:gd name="connsiteY5" fmla="*/ 971550 h 974725"/>
              <a:gd name="connsiteX6" fmla="*/ 0 w 355600"/>
              <a:gd name="connsiteY6" fmla="*/ 971550 h 974725"/>
              <a:gd name="connsiteX7" fmla="*/ 19050 w 355600"/>
              <a:gd name="connsiteY7" fmla="*/ 971550 h 974725"/>
              <a:gd name="connsiteX8" fmla="*/ 19050 w 355600"/>
              <a:gd name="connsiteY8" fmla="*/ 952500 h 97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600" h="974725">
                <a:moveTo>
                  <a:pt x="38100" y="0"/>
                </a:moveTo>
                <a:cubicBezTo>
                  <a:pt x="36512" y="69850"/>
                  <a:pt x="34925" y="139700"/>
                  <a:pt x="76200" y="209550"/>
                </a:cubicBezTo>
                <a:cubicBezTo>
                  <a:pt x="117475" y="279400"/>
                  <a:pt x="244475" y="358775"/>
                  <a:pt x="285750" y="419100"/>
                </a:cubicBezTo>
                <a:cubicBezTo>
                  <a:pt x="327025" y="479425"/>
                  <a:pt x="355600" y="508000"/>
                  <a:pt x="323850" y="571500"/>
                </a:cubicBezTo>
                <a:cubicBezTo>
                  <a:pt x="292100" y="635000"/>
                  <a:pt x="149225" y="733425"/>
                  <a:pt x="95250" y="800100"/>
                </a:cubicBezTo>
                <a:cubicBezTo>
                  <a:pt x="41275" y="866775"/>
                  <a:pt x="0" y="971550"/>
                  <a:pt x="0" y="971550"/>
                </a:cubicBezTo>
                <a:lnTo>
                  <a:pt x="0" y="971550"/>
                </a:lnTo>
                <a:cubicBezTo>
                  <a:pt x="3175" y="971550"/>
                  <a:pt x="15875" y="974725"/>
                  <a:pt x="19050" y="971550"/>
                </a:cubicBezTo>
                <a:cubicBezTo>
                  <a:pt x="22225" y="968375"/>
                  <a:pt x="20637" y="960437"/>
                  <a:pt x="19050" y="9525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714612" y="3286124"/>
            <a:ext cx="238132" cy="785818"/>
          </a:xfrm>
          <a:custGeom>
            <a:avLst/>
            <a:gdLst>
              <a:gd name="connsiteX0" fmla="*/ 38100 w 355600"/>
              <a:gd name="connsiteY0" fmla="*/ 0 h 974725"/>
              <a:gd name="connsiteX1" fmla="*/ 76200 w 355600"/>
              <a:gd name="connsiteY1" fmla="*/ 209550 h 974725"/>
              <a:gd name="connsiteX2" fmla="*/ 285750 w 355600"/>
              <a:gd name="connsiteY2" fmla="*/ 419100 h 974725"/>
              <a:gd name="connsiteX3" fmla="*/ 323850 w 355600"/>
              <a:gd name="connsiteY3" fmla="*/ 571500 h 974725"/>
              <a:gd name="connsiteX4" fmla="*/ 95250 w 355600"/>
              <a:gd name="connsiteY4" fmla="*/ 800100 h 974725"/>
              <a:gd name="connsiteX5" fmla="*/ 0 w 355600"/>
              <a:gd name="connsiteY5" fmla="*/ 971550 h 974725"/>
              <a:gd name="connsiteX6" fmla="*/ 0 w 355600"/>
              <a:gd name="connsiteY6" fmla="*/ 971550 h 974725"/>
              <a:gd name="connsiteX7" fmla="*/ 19050 w 355600"/>
              <a:gd name="connsiteY7" fmla="*/ 971550 h 974725"/>
              <a:gd name="connsiteX8" fmla="*/ 19050 w 355600"/>
              <a:gd name="connsiteY8" fmla="*/ 952500 h 97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600" h="974725">
                <a:moveTo>
                  <a:pt x="38100" y="0"/>
                </a:moveTo>
                <a:cubicBezTo>
                  <a:pt x="36512" y="69850"/>
                  <a:pt x="34925" y="139700"/>
                  <a:pt x="76200" y="209550"/>
                </a:cubicBezTo>
                <a:cubicBezTo>
                  <a:pt x="117475" y="279400"/>
                  <a:pt x="244475" y="358775"/>
                  <a:pt x="285750" y="419100"/>
                </a:cubicBezTo>
                <a:cubicBezTo>
                  <a:pt x="327025" y="479425"/>
                  <a:pt x="355600" y="508000"/>
                  <a:pt x="323850" y="571500"/>
                </a:cubicBezTo>
                <a:cubicBezTo>
                  <a:pt x="292100" y="635000"/>
                  <a:pt x="149225" y="733425"/>
                  <a:pt x="95250" y="800100"/>
                </a:cubicBezTo>
                <a:cubicBezTo>
                  <a:pt x="41275" y="866775"/>
                  <a:pt x="0" y="971550"/>
                  <a:pt x="0" y="971550"/>
                </a:cubicBezTo>
                <a:lnTo>
                  <a:pt x="0" y="971550"/>
                </a:lnTo>
                <a:cubicBezTo>
                  <a:pt x="3175" y="971550"/>
                  <a:pt x="15875" y="974725"/>
                  <a:pt x="19050" y="971550"/>
                </a:cubicBezTo>
                <a:cubicBezTo>
                  <a:pt x="22225" y="968375"/>
                  <a:pt x="20637" y="960437"/>
                  <a:pt x="19050" y="9525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143108" y="3500438"/>
            <a:ext cx="238132" cy="785818"/>
          </a:xfrm>
          <a:custGeom>
            <a:avLst/>
            <a:gdLst>
              <a:gd name="connsiteX0" fmla="*/ 38100 w 355600"/>
              <a:gd name="connsiteY0" fmla="*/ 0 h 974725"/>
              <a:gd name="connsiteX1" fmla="*/ 76200 w 355600"/>
              <a:gd name="connsiteY1" fmla="*/ 209550 h 974725"/>
              <a:gd name="connsiteX2" fmla="*/ 285750 w 355600"/>
              <a:gd name="connsiteY2" fmla="*/ 419100 h 974725"/>
              <a:gd name="connsiteX3" fmla="*/ 323850 w 355600"/>
              <a:gd name="connsiteY3" fmla="*/ 571500 h 974725"/>
              <a:gd name="connsiteX4" fmla="*/ 95250 w 355600"/>
              <a:gd name="connsiteY4" fmla="*/ 800100 h 974725"/>
              <a:gd name="connsiteX5" fmla="*/ 0 w 355600"/>
              <a:gd name="connsiteY5" fmla="*/ 971550 h 974725"/>
              <a:gd name="connsiteX6" fmla="*/ 0 w 355600"/>
              <a:gd name="connsiteY6" fmla="*/ 971550 h 974725"/>
              <a:gd name="connsiteX7" fmla="*/ 19050 w 355600"/>
              <a:gd name="connsiteY7" fmla="*/ 971550 h 974725"/>
              <a:gd name="connsiteX8" fmla="*/ 19050 w 355600"/>
              <a:gd name="connsiteY8" fmla="*/ 952500 h 97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600" h="974725">
                <a:moveTo>
                  <a:pt x="38100" y="0"/>
                </a:moveTo>
                <a:cubicBezTo>
                  <a:pt x="36512" y="69850"/>
                  <a:pt x="34925" y="139700"/>
                  <a:pt x="76200" y="209550"/>
                </a:cubicBezTo>
                <a:cubicBezTo>
                  <a:pt x="117475" y="279400"/>
                  <a:pt x="244475" y="358775"/>
                  <a:pt x="285750" y="419100"/>
                </a:cubicBezTo>
                <a:cubicBezTo>
                  <a:pt x="327025" y="479425"/>
                  <a:pt x="355600" y="508000"/>
                  <a:pt x="323850" y="571500"/>
                </a:cubicBezTo>
                <a:cubicBezTo>
                  <a:pt x="292100" y="635000"/>
                  <a:pt x="149225" y="733425"/>
                  <a:pt x="95250" y="800100"/>
                </a:cubicBezTo>
                <a:cubicBezTo>
                  <a:pt x="41275" y="866775"/>
                  <a:pt x="0" y="971550"/>
                  <a:pt x="0" y="971550"/>
                </a:cubicBezTo>
                <a:lnTo>
                  <a:pt x="0" y="971550"/>
                </a:lnTo>
                <a:cubicBezTo>
                  <a:pt x="3175" y="971550"/>
                  <a:pt x="15875" y="974725"/>
                  <a:pt x="19050" y="971550"/>
                </a:cubicBezTo>
                <a:cubicBezTo>
                  <a:pt x="22225" y="968375"/>
                  <a:pt x="20637" y="960437"/>
                  <a:pt x="19050" y="9525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928662" y="2571744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665148" y="4896161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571868" y="2857496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ea typeface="Cambria Math"/>
              </a:rPr>
              <a:t>Ŷ=</a:t>
            </a:r>
            <a:r>
              <a:rPr lang="el-GR" dirty="0" smtClean="0">
                <a:latin typeface="Cambria Math"/>
                <a:ea typeface="Cambria Math"/>
              </a:rPr>
              <a:t>α</a:t>
            </a:r>
            <a:r>
              <a:rPr lang="en-US" dirty="0" smtClean="0">
                <a:latin typeface="Cambria Math"/>
                <a:ea typeface="Cambria Math"/>
              </a:rPr>
              <a:t>+</a:t>
            </a:r>
            <a:r>
              <a:rPr lang="el-GR" dirty="0" smtClean="0">
                <a:latin typeface="Cambria Math"/>
                <a:ea typeface="Cambria Math"/>
              </a:rPr>
              <a:t>β</a:t>
            </a:r>
            <a:r>
              <a:rPr lang="en-US" dirty="0" smtClean="0">
                <a:latin typeface="Cambria Math"/>
                <a:ea typeface="Cambria Math"/>
              </a:rPr>
              <a:t>X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088539" y="4929198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088539" y="3286124"/>
            <a:ext cx="2786082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5230621" y="4143380"/>
            <a:ext cx="157243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5730687" y="407114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6043921" y="3814466"/>
            <a:ext cx="2214578" cy="1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7143768" y="2786058"/>
            <a:ext cx="357190" cy="1285884"/>
          </a:xfrm>
          <a:custGeom>
            <a:avLst/>
            <a:gdLst>
              <a:gd name="connsiteX0" fmla="*/ 38100 w 355600"/>
              <a:gd name="connsiteY0" fmla="*/ 0 h 974725"/>
              <a:gd name="connsiteX1" fmla="*/ 76200 w 355600"/>
              <a:gd name="connsiteY1" fmla="*/ 209550 h 974725"/>
              <a:gd name="connsiteX2" fmla="*/ 285750 w 355600"/>
              <a:gd name="connsiteY2" fmla="*/ 419100 h 974725"/>
              <a:gd name="connsiteX3" fmla="*/ 323850 w 355600"/>
              <a:gd name="connsiteY3" fmla="*/ 571500 h 974725"/>
              <a:gd name="connsiteX4" fmla="*/ 95250 w 355600"/>
              <a:gd name="connsiteY4" fmla="*/ 800100 h 974725"/>
              <a:gd name="connsiteX5" fmla="*/ 0 w 355600"/>
              <a:gd name="connsiteY5" fmla="*/ 971550 h 974725"/>
              <a:gd name="connsiteX6" fmla="*/ 0 w 355600"/>
              <a:gd name="connsiteY6" fmla="*/ 971550 h 974725"/>
              <a:gd name="connsiteX7" fmla="*/ 19050 w 355600"/>
              <a:gd name="connsiteY7" fmla="*/ 971550 h 974725"/>
              <a:gd name="connsiteX8" fmla="*/ 19050 w 355600"/>
              <a:gd name="connsiteY8" fmla="*/ 952500 h 97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600" h="974725">
                <a:moveTo>
                  <a:pt x="38100" y="0"/>
                </a:moveTo>
                <a:cubicBezTo>
                  <a:pt x="36512" y="69850"/>
                  <a:pt x="34925" y="139700"/>
                  <a:pt x="76200" y="209550"/>
                </a:cubicBezTo>
                <a:cubicBezTo>
                  <a:pt x="117475" y="279400"/>
                  <a:pt x="244475" y="358775"/>
                  <a:pt x="285750" y="419100"/>
                </a:cubicBezTo>
                <a:cubicBezTo>
                  <a:pt x="327025" y="479425"/>
                  <a:pt x="355600" y="508000"/>
                  <a:pt x="323850" y="571500"/>
                </a:cubicBezTo>
                <a:cubicBezTo>
                  <a:pt x="292100" y="635000"/>
                  <a:pt x="149225" y="733425"/>
                  <a:pt x="95250" y="800100"/>
                </a:cubicBezTo>
                <a:cubicBezTo>
                  <a:pt x="41275" y="866775"/>
                  <a:pt x="0" y="971550"/>
                  <a:pt x="0" y="971550"/>
                </a:cubicBezTo>
                <a:lnTo>
                  <a:pt x="0" y="971550"/>
                </a:lnTo>
                <a:cubicBezTo>
                  <a:pt x="3175" y="971550"/>
                  <a:pt x="15875" y="974725"/>
                  <a:pt x="19050" y="971550"/>
                </a:cubicBezTo>
                <a:cubicBezTo>
                  <a:pt x="22225" y="968375"/>
                  <a:pt x="20637" y="960437"/>
                  <a:pt x="19050" y="9525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572264" y="3071810"/>
            <a:ext cx="285752" cy="1214446"/>
          </a:xfrm>
          <a:custGeom>
            <a:avLst/>
            <a:gdLst>
              <a:gd name="connsiteX0" fmla="*/ 38100 w 355600"/>
              <a:gd name="connsiteY0" fmla="*/ 0 h 974725"/>
              <a:gd name="connsiteX1" fmla="*/ 76200 w 355600"/>
              <a:gd name="connsiteY1" fmla="*/ 209550 h 974725"/>
              <a:gd name="connsiteX2" fmla="*/ 285750 w 355600"/>
              <a:gd name="connsiteY2" fmla="*/ 419100 h 974725"/>
              <a:gd name="connsiteX3" fmla="*/ 323850 w 355600"/>
              <a:gd name="connsiteY3" fmla="*/ 571500 h 974725"/>
              <a:gd name="connsiteX4" fmla="*/ 95250 w 355600"/>
              <a:gd name="connsiteY4" fmla="*/ 800100 h 974725"/>
              <a:gd name="connsiteX5" fmla="*/ 0 w 355600"/>
              <a:gd name="connsiteY5" fmla="*/ 971550 h 974725"/>
              <a:gd name="connsiteX6" fmla="*/ 0 w 355600"/>
              <a:gd name="connsiteY6" fmla="*/ 971550 h 974725"/>
              <a:gd name="connsiteX7" fmla="*/ 19050 w 355600"/>
              <a:gd name="connsiteY7" fmla="*/ 971550 h 974725"/>
              <a:gd name="connsiteX8" fmla="*/ 19050 w 355600"/>
              <a:gd name="connsiteY8" fmla="*/ 952500 h 97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600" h="974725">
                <a:moveTo>
                  <a:pt x="38100" y="0"/>
                </a:moveTo>
                <a:cubicBezTo>
                  <a:pt x="36512" y="69850"/>
                  <a:pt x="34925" y="139700"/>
                  <a:pt x="76200" y="209550"/>
                </a:cubicBezTo>
                <a:cubicBezTo>
                  <a:pt x="117475" y="279400"/>
                  <a:pt x="244475" y="358775"/>
                  <a:pt x="285750" y="419100"/>
                </a:cubicBezTo>
                <a:cubicBezTo>
                  <a:pt x="327025" y="479425"/>
                  <a:pt x="355600" y="508000"/>
                  <a:pt x="323850" y="571500"/>
                </a:cubicBezTo>
                <a:cubicBezTo>
                  <a:pt x="292100" y="635000"/>
                  <a:pt x="149225" y="733425"/>
                  <a:pt x="95250" y="800100"/>
                </a:cubicBezTo>
                <a:cubicBezTo>
                  <a:pt x="41275" y="866775"/>
                  <a:pt x="0" y="971550"/>
                  <a:pt x="0" y="971550"/>
                </a:cubicBezTo>
                <a:lnTo>
                  <a:pt x="0" y="971550"/>
                </a:lnTo>
                <a:cubicBezTo>
                  <a:pt x="3175" y="971550"/>
                  <a:pt x="15875" y="974725"/>
                  <a:pt x="19050" y="971550"/>
                </a:cubicBezTo>
                <a:cubicBezTo>
                  <a:pt x="22225" y="968375"/>
                  <a:pt x="20637" y="960437"/>
                  <a:pt x="19050" y="9525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017233" y="3500438"/>
            <a:ext cx="238132" cy="785818"/>
          </a:xfrm>
          <a:custGeom>
            <a:avLst/>
            <a:gdLst>
              <a:gd name="connsiteX0" fmla="*/ 38100 w 355600"/>
              <a:gd name="connsiteY0" fmla="*/ 0 h 974725"/>
              <a:gd name="connsiteX1" fmla="*/ 76200 w 355600"/>
              <a:gd name="connsiteY1" fmla="*/ 209550 h 974725"/>
              <a:gd name="connsiteX2" fmla="*/ 285750 w 355600"/>
              <a:gd name="connsiteY2" fmla="*/ 419100 h 974725"/>
              <a:gd name="connsiteX3" fmla="*/ 323850 w 355600"/>
              <a:gd name="connsiteY3" fmla="*/ 571500 h 974725"/>
              <a:gd name="connsiteX4" fmla="*/ 95250 w 355600"/>
              <a:gd name="connsiteY4" fmla="*/ 800100 h 974725"/>
              <a:gd name="connsiteX5" fmla="*/ 0 w 355600"/>
              <a:gd name="connsiteY5" fmla="*/ 971550 h 974725"/>
              <a:gd name="connsiteX6" fmla="*/ 0 w 355600"/>
              <a:gd name="connsiteY6" fmla="*/ 971550 h 974725"/>
              <a:gd name="connsiteX7" fmla="*/ 19050 w 355600"/>
              <a:gd name="connsiteY7" fmla="*/ 971550 h 974725"/>
              <a:gd name="connsiteX8" fmla="*/ 19050 w 355600"/>
              <a:gd name="connsiteY8" fmla="*/ 952500 h 97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600" h="974725">
                <a:moveTo>
                  <a:pt x="38100" y="0"/>
                </a:moveTo>
                <a:cubicBezTo>
                  <a:pt x="36512" y="69850"/>
                  <a:pt x="34925" y="139700"/>
                  <a:pt x="76200" y="209550"/>
                </a:cubicBezTo>
                <a:cubicBezTo>
                  <a:pt x="117475" y="279400"/>
                  <a:pt x="244475" y="358775"/>
                  <a:pt x="285750" y="419100"/>
                </a:cubicBezTo>
                <a:cubicBezTo>
                  <a:pt x="327025" y="479425"/>
                  <a:pt x="355600" y="508000"/>
                  <a:pt x="323850" y="571500"/>
                </a:cubicBezTo>
                <a:cubicBezTo>
                  <a:pt x="292100" y="635000"/>
                  <a:pt x="149225" y="733425"/>
                  <a:pt x="95250" y="800100"/>
                </a:cubicBezTo>
                <a:cubicBezTo>
                  <a:pt x="41275" y="866775"/>
                  <a:pt x="0" y="971550"/>
                  <a:pt x="0" y="971550"/>
                </a:cubicBezTo>
                <a:lnTo>
                  <a:pt x="0" y="971550"/>
                </a:lnTo>
                <a:cubicBezTo>
                  <a:pt x="3175" y="971550"/>
                  <a:pt x="15875" y="974725"/>
                  <a:pt x="19050" y="971550"/>
                </a:cubicBezTo>
                <a:cubicBezTo>
                  <a:pt x="22225" y="968375"/>
                  <a:pt x="20637" y="960437"/>
                  <a:pt x="19050" y="9525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802787" y="2571744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7539273" y="4896161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7445993" y="2857496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ea typeface="Cambria Math"/>
              </a:rPr>
              <a:t>Ŷ=</a:t>
            </a:r>
            <a:r>
              <a:rPr lang="el-GR" dirty="0" smtClean="0">
                <a:latin typeface="Cambria Math"/>
                <a:ea typeface="Cambria Math"/>
              </a:rPr>
              <a:t>α</a:t>
            </a:r>
            <a:r>
              <a:rPr lang="en-US" dirty="0" smtClean="0">
                <a:latin typeface="Cambria Math"/>
                <a:ea typeface="Cambria Math"/>
              </a:rPr>
              <a:t>+</a:t>
            </a:r>
            <a:r>
              <a:rPr lang="el-GR" dirty="0" smtClean="0">
                <a:latin typeface="Cambria Math"/>
                <a:ea typeface="Cambria Math"/>
              </a:rPr>
              <a:t>β</a:t>
            </a:r>
            <a:r>
              <a:rPr lang="en-US" dirty="0" smtClean="0">
                <a:latin typeface="Cambria Math"/>
                <a:ea typeface="Cambria Math"/>
              </a:rPr>
              <a:t>X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 flipH="1" flipV="1">
            <a:off x="3857620" y="3713958"/>
            <a:ext cx="2428098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Penyebab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Terjadinya</a:t>
            </a:r>
            <a:r>
              <a:rPr lang="en-US" sz="2800" dirty="0" smtClean="0"/>
              <a:t> </a:t>
            </a:r>
            <a:r>
              <a:rPr lang="en-US" sz="2800" dirty="0" err="1" smtClean="0"/>
              <a:t>Heteroskedastisitas</a:t>
            </a:r>
            <a:endParaRPr lang="en-US" sz="2800" dirty="0" smtClean="0"/>
          </a:p>
          <a:p>
            <a:pPr marL="360000" indent="-457200">
              <a:buNone/>
            </a:pPr>
            <a:r>
              <a:rPr lang="en-US" sz="2400" dirty="0" smtClean="0"/>
              <a:t>(1)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makin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,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pengeluarannya</a:t>
            </a:r>
            <a:r>
              <a:rPr lang="en-US" sz="2400" dirty="0" smtClean="0"/>
              <a:t> </a:t>
            </a:r>
            <a:r>
              <a:rPr lang="en-US" sz="2400" dirty="0" err="1" smtClean="0"/>
              <a:t>makin</a:t>
            </a:r>
            <a:r>
              <a:rPr lang="en-US" sz="2400" dirty="0" smtClean="0"/>
              <a:t> </a:t>
            </a:r>
            <a:r>
              <a:rPr lang="en-US" sz="2400" dirty="0" err="1" smtClean="0"/>
              <a:t>bervariasi</a:t>
            </a:r>
            <a:r>
              <a:rPr lang="en-US" sz="2400" dirty="0" smtClean="0"/>
              <a:t>.</a:t>
            </a:r>
          </a:p>
          <a:p>
            <a:pPr marL="360000" indent="-457200">
              <a:buNone/>
            </a:pPr>
            <a:r>
              <a:rPr lang="en-US" sz="2400" dirty="0" smtClean="0"/>
              <a:t>(2) Error –learning model</a:t>
            </a:r>
          </a:p>
          <a:p>
            <a:pPr marL="360000" indent="-457200">
              <a:buAutoNum type="arabicParenBoth" startAt="3"/>
            </a:pPr>
            <a:r>
              <a:rPr lang="en-US" sz="2400" dirty="0" err="1" smtClean="0"/>
              <a:t>Spesifikasi</a:t>
            </a:r>
            <a:r>
              <a:rPr lang="en-US" sz="2400" dirty="0" smtClean="0"/>
              <a:t> model yang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,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masuk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model.</a:t>
            </a:r>
          </a:p>
          <a:p>
            <a:pPr marL="360000" indent="-457200">
              <a:buAutoNum type="arabicParenBoth" startAt="3"/>
            </a:pPr>
            <a:r>
              <a:rPr lang="en-US" sz="2400" dirty="0" err="1" smtClean="0"/>
              <a:t>Adanya</a:t>
            </a:r>
            <a:r>
              <a:rPr lang="en-US" sz="2400" dirty="0" smtClean="0"/>
              <a:t> data </a:t>
            </a:r>
            <a:r>
              <a:rPr lang="en-US" sz="2400" dirty="0" err="1" smtClean="0"/>
              <a:t>pencilan</a:t>
            </a:r>
            <a:r>
              <a:rPr lang="en-US" sz="2400" dirty="0" smtClean="0"/>
              <a:t> (outlier)</a:t>
            </a:r>
          </a:p>
          <a:p>
            <a:pPr marL="360000" indent="-457200">
              <a:buNone/>
            </a:pPr>
            <a:endParaRPr lang="en-US" sz="2400" dirty="0" smtClean="0"/>
          </a:p>
          <a:p>
            <a:pPr marL="360000" indent="-457200">
              <a:buNone/>
            </a:pPr>
            <a:r>
              <a:rPr lang="en-US" sz="2800" dirty="0" err="1" smtClean="0"/>
              <a:t>Akibat</a:t>
            </a:r>
            <a:r>
              <a:rPr lang="en-US" sz="2800" dirty="0" smtClean="0"/>
              <a:t> </a:t>
            </a:r>
            <a:r>
              <a:rPr lang="en-US" sz="2800" dirty="0" err="1" smtClean="0"/>
              <a:t>Heteroskedastisitas</a:t>
            </a:r>
            <a:endParaRPr lang="en-US" sz="2800" dirty="0" smtClean="0"/>
          </a:p>
          <a:p>
            <a:pPr marL="360000" indent="-457200">
              <a:buNone/>
            </a:pPr>
            <a:r>
              <a:rPr lang="en-US" sz="2400" dirty="0" smtClean="0"/>
              <a:t>(1) </a:t>
            </a:r>
            <a:r>
              <a:rPr lang="en-US" sz="2400" dirty="0" err="1" smtClean="0"/>
              <a:t>Dugaan</a:t>
            </a:r>
            <a:r>
              <a:rPr lang="en-US" sz="2400" dirty="0" smtClean="0"/>
              <a:t> parameter </a:t>
            </a:r>
            <a:r>
              <a:rPr lang="en-US" sz="2400" dirty="0" err="1" smtClean="0"/>
              <a:t>koefisien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regresi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OLS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bias, </a:t>
            </a:r>
            <a:r>
              <a:rPr lang="en-US" sz="2400" dirty="0" err="1" smtClean="0"/>
              <a:t>konsisten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standart</a:t>
            </a:r>
            <a:r>
              <a:rPr lang="en-US" sz="2400" dirty="0" smtClean="0"/>
              <a:t> </a:t>
            </a:r>
            <a:r>
              <a:rPr lang="en-US" sz="2400" dirty="0" err="1" smtClean="0"/>
              <a:t>errornya</a:t>
            </a:r>
            <a:r>
              <a:rPr lang="en-US" sz="2400" dirty="0" smtClean="0"/>
              <a:t> bias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.</a:t>
            </a:r>
          </a:p>
          <a:p>
            <a:pPr marL="360000" indent="-457200">
              <a:buNone/>
            </a:pPr>
            <a:r>
              <a:rPr lang="en-US" sz="2400" dirty="0" smtClean="0"/>
              <a:t>(2) </a:t>
            </a:r>
            <a:r>
              <a:rPr lang="en-US" sz="2400" dirty="0" err="1" smtClean="0"/>
              <a:t>Pendugaan</a:t>
            </a:r>
            <a:r>
              <a:rPr lang="en-US" sz="2400" dirty="0" smtClean="0"/>
              <a:t> OLS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.</a:t>
            </a:r>
          </a:p>
          <a:p>
            <a:pPr marL="360000" indent="-457200">
              <a:buNone/>
            </a:pPr>
            <a:r>
              <a:rPr lang="en-US" sz="2400" dirty="0" smtClean="0"/>
              <a:t>(3)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standart</a:t>
            </a:r>
            <a:r>
              <a:rPr lang="en-US" sz="2400" dirty="0" smtClean="0"/>
              <a:t>  error bias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signifikansi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statistik</a:t>
            </a:r>
            <a:r>
              <a:rPr lang="en-US" sz="2400" dirty="0" smtClean="0"/>
              <a:t> t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 overestimated</a:t>
            </a:r>
            <a:r>
              <a:rPr lang="en-US" sz="2400" dirty="0" smtClean="0">
                <a:latin typeface="Cambria Math"/>
                <a:ea typeface="Cambria Math"/>
              </a:rPr>
              <a:t>→ </a:t>
            </a:r>
            <a:r>
              <a:rPr lang="en-US" sz="2400" dirty="0" err="1" smtClean="0">
                <a:latin typeface="Cambria Math"/>
                <a:ea typeface="Cambria Math"/>
              </a:rPr>
              <a:t>uji</a:t>
            </a:r>
            <a:r>
              <a:rPr lang="en-US" sz="2400" dirty="0" smtClean="0">
                <a:latin typeface="Cambria Math"/>
                <a:ea typeface="Cambria Math"/>
              </a:rPr>
              <a:t> t </a:t>
            </a:r>
            <a:r>
              <a:rPr lang="en-US" sz="2400" dirty="0" err="1" smtClean="0">
                <a:latin typeface="Cambria Math"/>
                <a:ea typeface="Cambria Math"/>
              </a:rPr>
              <a:t>tidak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latin typeface="Cambria Math"/>
                <a:ea typeface="Cambria Math"/>
              </a:rPr>
              <a:t>benar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3326</Words>
  <Application>Microsoft Office PowerPoint</Application>
  <PresentationFormat>On-screen Show (4:3)</PresentationFormat>
  <Paragraphs>758</Paragraphs>
  <Slides>42</Slides>
  <Notes>41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HETEROSKEDASTISITAS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user</cp:lastModifiedBy>
  <cp:revision>169</cp:revision>
  <dcterms:created xsi:type="dcterms:W3CDTF">2008-10-23T22:13:53Z</dcterms:created>
  <dcterms:modified xsi:type="dcterms:W3CDTF">2012-09-10T03:57:26Z</dcterms:modified>
</cp:coreProperties>
</file>